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9"/>
  </p:notesMasterIdLst>
  <p:handoutMasterIdLst>
    <p:handoutMasterId r:id="rId10"/>
  </p:handoutMasterIdLst>
  <p:sldIdLst>
    <p:sldId id="290" r:id="rId2"/>
    <p:sldId id="683" r:id="rId3"/>
    <p:sldId id="684" r:id="rId4"/>
    <p:sldId id="679" r:id="rId5"/>
    <p:sldId id="685" r:id="rId6"/>
    <p:sldId id="686" r:id="rId7"/>
    <p:sldId id="687" r:id="rId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FF91"/>
    <a:srgbClr val="003366"/>
    <a:srgbClr val="FF9900"/>
    <a:srgbClr val="3C6280"/>
    <a:srgbClr val="406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78" autoAdjust="0"/>
    <p:restoredTop sz="94826" autoAdjust="0"/>
  </p:normalViewPr>
  <p:slideViewPr>
    <p:cSldViewPr>
      <p:cViewPr varScale="1">
        <p:scale>
          <a:sx n="80" d="100"/>
          <a:sy n="80" d="100"/>
        </p:scale>
        <p:origin x="1364" y="4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264" y="135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23215" r="4067" b="21416"/>
          <a:stretch/>
        </p:blipFill>
        <p:spPr bwMode="auto">
          <a:xfrm>
            <a:off x="1123533" y="772848"/>
            <a:ext cx="2080648" cy="169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exão reta 3"/>
          <p:cNvCxnSpPr/>
          <p:nvPr/>
        </p:nvCxnSpPr>
        <p:spPr>
          <a:xfrm>
            <a:off x="1123533" y="950745"/>
            <a:ext cx="4826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>
            <a:off x="1123533" y="9363313"/>
            <a:ext cx="4826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786021" y="9362664"/>
            <a:ext cx="5163917" cy="301449"/>
          </a:xfrm>
          <a:prstGeom prst="rect">
            <a:avLst/>
          </a:prstGeom>
        </p:spPr>
        <p:txBody>
          <a:bodyPr wrap="square" lIns="88221" tIns="44111" rIns="88221" bIns="44111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  <a:tabLst>
                <a:tab pos="2707292" algn="ctr"/>
                <a:tab pos="5414583" algn="r"/>
              </a:tabLst>
            </a:pPr>
            <a:r>
              <a:rPr lang="pt-BR" sz="1200" dirty="0">
                <a:latin typeface="HelveticaNeueLT Std Thin Cn" panose="020B0406020202030204" pitchFamily="34" charset="0"/>
                <a:ea typeface="Times New Roman" panose="02020603050405020304" pitchFamily="18" charset="0"/>
                <a:cs typeface="HelveticaNeueLT Std Thin Cn" panose="020B0406020202030204" pitchFamily="34" charset="0"/>
              </a:rPr>
              <a:t>Nome da Disciplina</a:t>
            </a:r>
            <a:endParaRPr lang="pt-BR" sz="12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9" y="4715153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8FCFB2F-4139-465D-BD53-9C1EA1068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2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74CAE-7E77-4157-BC8D-2AAD3543B9D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338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CFB2F-4139-465D-BD53-9C1EA1068B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4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0" hasCustomPrompt="1"/>
          </p:nvPr>
        </p:nvSpPr>
        <p:spPr>
          <a:xfrm>
            <a:off x="971600" y="2636912"/>
            <a:ext cx="7828930" cy="1512168"/>
          </a:xfrm>
        </p:spPr>
        <p:txBody>
          <a:bodyPr/>
          <a:lstStyle>
            <a:lvl1pPr marL="0" indent="0" algn="r">
              <a:buNone/>
              <a:defRPr sz="2800" b="1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 smtClean="0"/>
              <a:t>Clique para editar o título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4293096"/>
            <a:ext cx="5668690" cy="936104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 smtClean="0"/>
              <a:t>Clique para editar o subtítulo</a:t>
            </a:r>
          </a:p>
        </p:txBody>
      </p:sp>
      <p:pic>
        <p:nvPicPr>
          <p:cNvPr id="5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t="26771"/>
          <a:stretch/>
        </p:blipFill>
        <p:spPr>
          <a:xfrm>
            <a:off x="1037" y="-46182"/>
            <a:ext cx="1255225" cy="220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4180"/>
            <a:ext cx="9255455" cy="69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474508"/>
            <a:ext cx="7772400" cy="1944216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4" name="Imagem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 t="26771"/>
          <a:stretch/>
        </p:blipFill>
        <p:spPr>
          <a:xfrm>
            <a:off x="-30767" y="-46182"/>
            <a:ext cx="1255225" cy="220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776" y="0"/>
            <a:ext cx="5040312" cy="692696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323602" y="1340768"/>
            <a:ext cx="8496870" cy="5112568"/>
          </a:xfrm>
        </p:spPr>
        <p:txBody>
          <a:bodyPr/>
          <a:lstStyle>
            <a:lvl1pPr>
              <a:defRPr sz="1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585320"/>
            <a:ext cx="3034680" cy="21602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Prof. Cristiano Heckert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6792" y="6576741"/>
            <a:ext cx="838200" cy="320675"/>
          </a:xfrm>
          <a:prstGeom prst="rect">
            <a:avLst/>
          </a:prstGeom>
          <a:ln/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46356EA-AB55-4169-AB70-CE40A6C370FC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585320"/>
            <a:ext cx="3034680" cy="21602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Prof. Cristiano Heckert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590800" y="19812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153400" cy="682625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6792" y="6576741"/>
            <a:ext cx="838200" cy="320675"/>
          </a:xfrm>
          <a:prstGeom prst="rect">
            <a:avLst/>
          </a:prstGeom>
          <a:ln/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46356EA-AB55-4169-AB70-CE40A6C370FC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6792" y="6576741"/>
            <a:ext cx="838200" cy="320675"/>
          </a:xfrm>
          <a:prstGeom prst="rect">
            <a:avLst/>
          </a:prstGeom>
          <a:ln/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46356EA-AB55-4169-AB70-CE40A6C370FC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585320"/>
            <a:ext cx="4392488" cy="2726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Prof. Cristiano Heckert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7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9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585320"/>
            <a:ext cx="3034680" cy="21602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Prof. Cristiano Heckert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46792" y="6576741"/>
            <a:ext cx="838200" cy="320675"/>
          </a:xfrm>
          <a:prstGeom prst="rect">
            <a:avLst/>
          </a:prstGeom>
          <a:ln/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D46356EA-AB55-4169-AB70-CE40A6C370FC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3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 txBox="1">
            <a:spLocks/>
          </p:cNvSpPr>
          <p:nvPr/>
        </p:nvSpPr>
        <p:spPr>
          <a:xfrm>
            <a:off x="6248400" y="6416675"/>
            <a:ext cx="2895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0"/>
          </p:nvPr>
        </p:nvSpPr>
        <p:spPr>
          <a:xfrm>
            <a:off x="971600" y="332656"/>
            <a:ext cx="7828930" cy="1512168"/>
          </a:xfrm>
        </p:spPr>
        <p:txBody>
          <a:bodyPr/>
          <a:lstStyle/>
          <a:p>
            <a:r>
              <a:rPr lang="pt-BR" sz="3600" dirty="0" smtClean="0">
                <a:latin typeface="Verdana" pitchFamily="34" charset="0"/>
              </a:rPr>
              <a:t>Compras governamentais</a:t>
            </a:r>
            <a:r>
              <a:rPr lang="pt-BR" sz="4000" dirty="0" smtClean="0">
                <a:latin typeface="Verdana" pitchFamily="34" charset="0"/>
              </a:rPr>
              <a:t> </a:t>
            </a:r>
            <a:r>
              <a:rPr lang="pt-BR" sz="3200" dirty="0" smtClean="0">
                <a:latin typeface="Verdana" pitchFamily="34" charset="0"/>
              </a:rPr>
              <a:t>Legislação, estruturas e controle</a:t>
            </a:r>
          </a:p>
          <a:p>
            <a:endParaRPr lang="pt-BR" sz="3200" dirty="0">
              <a:latin typeface="Verdana" pitchFamily="34" charset="0"/>
            </a:endParaRPr>
          </a:p>
          <a:p>
            <a:pPr algn="ctr"/>
            <a:r>
              <a:rPr lang="pt-BR" sz="3200" dirty="0" smtClean="0">
                <a:latin typeface="Verdana" pitchFamily="34" charset="0"/>
              </a:rPr>
              <a:t>Brasil x Estados Unidos</a:t>
            </a:r>
            <a:endParaRPr lang="pt-BR" sz="4000" dirty="0">
              <a:latin typeface="Verdana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817613" y="3858223"/>
            <a:ext cx="7488832" cy="936104"/>
          </a:xfrm>
        </p:spPr>
        <p:txBody>
          <a:bodyPr/>
          <a:lstStyle/>
          <a:p>
            <a:pPr algn="ctr"/>
            <a:r>
              <a:rPr lang="pt-BR" sz="3200" dirty="0" smtClean="0">
                <a:latin typeface="Verdana" pitchFamily="34" charset="0"/>
              </a:rPr>
              <a:t> Cristiano Rocha </a:t>
            </a:r>
            <a:r>
              <a:rPr lang="pt-BR" sz="3200" dirty="0" err="1" smtClean="0">
                <a:latin typeface="Verdana" pitchFamily="34" charset="0"/>
              </a:rPr>
              <a:t>Heckert</a:t>
            </a:r>
            <a:endParaRPr lang="pt-BR" sz="3200" dirty="0">
              <a:latin typeface="Verdana" pitchFamily="34" charset="0"/>
            </a:endParaRPr>
          </a:p>
        </p:txBody>
      </p:sp>
      <p:sp>
        <p:nvSpPr>
          <p:cNvPr id="5" name="Espaço Reservado para Texto 6"/>
          <p:cNvSpPr txBox="1">
            <a:spLocks/>
          </p:cNvSpPr>
          <p:nvPr/>
        </p:nvSpPr>
        <p:spPr bwMode="auto">
          <a:xfrm>
            <a:off x="323528" y="5013176"/>
            <a:ext cx="8477002" cy="140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3366"/>
                </a:solidFill>
                <a:latin typeface="Myriad Pro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sz="1800" kern="0" dirty="0" smtClean="0">
                <a:latin typeface="Verdana" pitchFamily="34" charset="0"/>
              </a:rPr>
              <a:t> </a:t>
            </a:r>
            <a:r>
              <a:rPr lang="pt-BR" sz="1800" kern="0" dirty="0" smtClean="0">
                <a:latin typeface="Verdana" pitchFamily="34" charset="0"/>
              </a:rPr>
              <a:t>Workshop: Iniciativas Globais de Aquisições e Inovação</a:t>
            </a:r>
          </a:p>
          <a:p>
            <a:pPr algn="ctr"/>
            <a:r>
              <a:rPr lang="pt-BR" sz="1800" kern="0" dirty="0" smtClean="0">
                <a:latin typeface="Verdana" pitchFamily="34" charset="0"/>
              </a:rPr>
              <a:t>Escola Superior do Ministério Público</a:t>
            </a:r>
            <a:endParaRPr lang="pt-BR" sz="1800" kern="0" dirty="0" smtClean="0">
              <a:latin typeface="Verdana" pitchFamily="34" charset="0"/>
            </a:endParaRPr>
          </a:p>
          <a:p>
            <a:pPr algn="ctr"/>
            <a:r>
              <a:rPr lang="pt-BR" sz="1800" kern="0" dirty="0" smtClean="0">
                <a:latin typeface="Verdana" pitchFamily="34" charset="0"/>
              </a:rPr>
              <a:t>Brasília</a:t>
            </a:r>
            <a:r>
              <a:rPr lang="pt-BR" sz="1800" kern="0" dirty="0" smtClean="0">
                <a:latin typeface="Verdana" pitchFamily="34" charset="0"/>
              </a:rPr>
              <a:t>, 7 de junho de 2018</a:t>
            </a:r>
            <a:endParaRPr lang="pt-BR" sz="1800" kern="0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323528" y="1342236"/>
            <a:ext cx="5935265" cy="2163366"/>
          </a:xfrm>
          <a:prstGeom prst="rect">
            <a:avLst/>
          </a:prstGeom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47" indent="-257147" algn="just">
              <a:lnSpc>
                <a:spcPct val="100000"/>
              </a:lnSpc>
              <a:spcBef>
                <a:spcPts val="900"/>
              </a:spcBef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Engenheiro de Produção USP (Doutor)</a:t>
            </a:r>
          </a:p>
          <a:p>
            <a:pPr marL="257147" indent="-257147">
              <a:lnSpc>
                <a:spcPct val="100000"/>
              </a:lnSpc>
              <a:spcBef>
                <a:spcPts val="900"/>
              </a:spcBef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EPPGG – Ministério do Planejamento (1º lugar, concurso 2005)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064896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200" b="1" dirty="0">
                <a:solidFill>
                  <a:srgbClr val="003366"/>
                </a:solidFill>
                <a:latin typeface="Verdana" panose="020B0604030504040204" pitchFamily="34" charset="0"/>
              </a:rPr>
              <a:t>Cristiano Rocha Heckert</a:t>
            </a:r>
          </a:p>
        </p:txBody>
      </p:sp>
      <p:pic>
        <p:nvPicPr>
          <p:cNvPr id="15364" name="Picture 2" descr="C:\Cristiano\Pessoal\Cristiano Heckert 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5065"/>
            <a:ext cx="20002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9615" y="2813181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Assessor Técnico na Câmara dos Deputados (atual)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Secretário de Modernização e Gestão Estratégica no </a:t>
            </a:r>
            <a:r>
              <a:rPr lang="pt-BR" sz="2600" dirty="0" smtClean="0">
                <a:latin typeface="+mj-lt"/>
              </a:rPr>
              <a:t>Ministério Público Federal (</a:t>
            </a:r>
            <a:r>
              <a:rPr lang="pt-BR" sz="2600" dirty="0">
                <a:latin typeface="+mj-lt"/>
              </a:rPr>
              <a:t>2016-2017)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Secretário de Logística e Tecnologia da Informação no </a:t>
            </a:r>
            <a:r>
              <a:rPr lang="pt-BR" sz="2600" dirty="0" smtClean="0">
                <a:latin typeface="+mj-lt"/>
              </a:rPr>
              <a:t>Ministério do Planejamento (2015-2016</a:t>
            </a:r>
            <a:r>
              <a:rPr lang="pt-BR" sz="2600" dirty="0">
                <a:latin typeface="+mj-lt"/>
              </a:rPr>
              <a:t>)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Secretário de Gestão Estratégica no CNMP (2012-2015)</a:t>
            </a:r>
          </a:p>
          <a:p>
            <a:pPr marL="342900" indent="-342900" algn="just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57147" algn="l"/>
                <a:tab pos="335720" algn="l"/>
                <a:tab pos="672631" algn="l"/>
                <a:tab pos="1009541" algn="l"/>
                <a:tab pos="1346452" algn="l"/>
                <a:tab pos="1683361" algn="l"/>
                <a:tab pos="2020272" algn="l"/>
                <a:tab pos="2357182" algn="l"/>
                <a:tab pos="2694093" algn="l"/>
                <a:tab pos="3031004" algn="l"/>
                <a:tab pos="3367914" algn="l"/>
                <a:tab pos="3704825" algn="l"/>
                <a:tab pos="4041734" algn="l"/>
                <a:tab pos="4378645" algn="l"/>
                <a:tab pos="4715555" algn="l"/>
                <a:tab pos="5052466" algn="l"/>
                <a:tab pos="5389377" algn="l"/>
                <a:tab pos="5726287" algn="l"/>
                <a:tab pos="6063198" algn="l"/>
                <a:tab pos="6400107" algn="l"/>
                <a:tab pos="6737018" algn="l"/>
              </a:tabLst>
              <a:defRPr/>
            </a:pPr>
            <a:r>
              <a:rPr lang="pt-BR" sz="2600" dirty="0">
                <a:latin typeface="+mj-lt"/>
              </a:rPr>
              <a:t>Professor na ABOP, ENAP, ESMPU, FGV e IBGP</a:t>
            </a:r>
          </a:p>
        </p:txBody>
      </p:sp>
    </p:spTree>
    <p:extLst>
      <p:ext uri="{BB962C8B-B14F-4D97-AF65-F5344CB8AC3E}">
        <p14:creationId xmlns:p14="http://schemas.microsoft.com/office/powerpoint/2010/main" val="4183120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9725"/>
            <a:ext cx="8282929" cy="46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415801"/>
            <a:ext cx="8064896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200" b="1" dirty="0" smtClean="0">
                <a:solidFill>
                  <a:srgbClr val="003366"/>
                </a:solidFill>
                <a:latin typeface="Verdana" panose="020B0604030504040204" pitchFamily="34" charset="0"/>
              </a:rPr>
              <a:t>Esta apresentação está disponível</a:t>
            </a:r>
            <a:endParaRPr lang="pt-BR" altLang="pt-BR" sz="32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868144" y="3521933"/>
            <a:ext cx="2304256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983914"/>
            <a:ext cx="8064896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u="sng" smtClean="0">
                <a:solidFill>
                  <a:schemeClr val="accent2"/>
                </a:solidFill>
                <a:latin typeface="Verdana" panose="020B0604030504040204" pitchFamily="34" charset="0"/>
              </a:rPr>
              <a:t>www.sollicita.com.br</a:t>
            </a:r>
            <a:r>
              <a:rPr lang="pt-BR" altLang="pt-BR" sz="2400" b="1" u="sng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endParaRPr lang="pt-BR" altLang="pt-BR" sz="2400" b="1" u="sng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6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latin typeface="Verdana" pitchFamily="34" charset="0"/>
              </a:rPr>
              <a:t>Estratégia empresarial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51656" cy="320675"/>
          </a:xfrm>
          <a:prstGeom prst="rect">
            <a:avLst/>
          </a:prstGeom>
        </p:spPr>
        <p:txBody>
          <a:bodyPr/>
          <a:lstStyle/>
          <a:p>
            <a:fld id="{8A5AEEED-2E21-4614-9D72-BD1E74525C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8246792" y="6576741"/>
            <a:ext cx="838200" cy="32067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32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46356EA-AB55-4169-AB70-CE40A6C370FC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8064896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3366"/>
                </a:solidFill>
                <a:latin typeface="Verdana" panose="020B0604030504040204" pitchFamily="34" charset="0"/>
              </a:rPr>
              <a:t>Características político-culturais</a:t>
            </a:r>
            <a:endParaRPr lang="pt-BR" altLang="pt-BR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6" name="CaixaDeTexto 1"/>
          <p:cNvSpPr txBox="1"/>
          <p:nvPr/>
        </p:nvSpPr>
        <p:spPr>
          <a:xfrm>
            <a:off x="491517" y="1196752"/>
            <a:ext cx="801695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Niveis da Federação: Brasil (3) x EUA (4)</a:t>
            </a:r>
            <a:endParaRPr lang="pt-B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Governo federal mais forte no Brasil</a:t>
            </a:r>
            <a:endParaRPr lang="pt-B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Heterogeneidade regional: S/SE x N/NE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Autonomia orçamentária entre os poderes e órgãos (similar)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2 modelos (EUA): civil + militar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Gestão de pessoas: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Processo burocrático de recrutamento (concurso)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Estabilidade vitalícia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Poder Executivo</a:t>
            </a:r>
            <a:endParaRPr lang="pt-B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Tendência recente de centralização de grandes compras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Baixa qualificação dos agentes de compras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Papel dos órgãos de controle: TCU, MP x GAO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Jurisprudência vinculante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Responsabilização </a:t>
            </a:r>
            <a:r>
              <a:rPr lang="pt-BR" sz="2000" dirty="0"/>
              <a:t>pessoal dos agentes públicos (multa, proibição de ocupar cargo público,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Baixa confiança no governo, nas empresas e nas pessoas </a:t>
            </a:r>
          </a:p>
        </p:txBody>
      </p:sp>
      <p:pic>
        <p:nvPicPr>
          <p:cNvPr id="7" name="Picture 19" descr="http://cdn2.hubspot.net/hub/384059/file-2260065942-jpg/Most-Managers-Are-Terrible-at-Accountability.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65995"/>
            <a:ext cx="2057234" cy="14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53396221"/>
              </p:ext>
            </p:extLst>
          </p:nvPr>
        </p:nvGraphicFramePr>
        <p:xfrm>
          <a:off x="355054" y="1985814"/>
          <a:ext cx="84963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0">
                  <a:extLst>
                    <a:ext uri="{9D8B030D-6E8A-4147-A177-3AD203B41FA5}">
                      <a16:colId xmlns:a16="http://schemas.microsoft.com/office/drawing/2014/main" val="2472879923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421986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Estados Unidos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Brasil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82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Regulamentos autônomos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Prevalência da legislação federal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94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Alta discricionariedade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Baixa discricionariedade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1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Processos flexíveis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rígido e altamente prescritivo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Busca</a:t>
                      </a:r>
                      <a:r>
                        <a:rPr lang="pt-BR" baseline="0" dirty="0" smtClean="0"/>
                        <a:t> pelo melhor valor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Busca pelo menor preço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8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Pressuposto da confiança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Pressuposto da desconfiança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3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 dos problemas quando surgem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Prevenção</a:t>
                      </a:r>
                      <a:r>
                        <a:rPr lang="pt-BR" baseline="0" dirty="0" smtClean="0"/>
                        <a:t> de problemas pela legislação</a:t>
                      </a:r>
                      <a:endParaRPr lang="pt-B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Punição</a:t>
                      </a:r>
                      <a:r>
                        <a:rPr lang="pt-BR" baseline="0" dirty="0" smtClean="0"/>
                        <a:t> pelo Poder Judiciário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Punição</a:t>
                      </a:r>
                      <a:r>
                        <a:rPr lang="pt-BR" baseline="0" dirty="0" smtClean="0"/>
                        <a:t> por tribunais administrativos</a:t>
                      </a:r>
                      <a:endParaRPr lang="pt-B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47699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356EA-AB55-4169-AB70-CE40A6C370F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776" y="0"/>
            <a:ext cx="5040312" cy="692696"/>
          </a:xfrm>
        </p:spPr>
        <p:txBody>
          <a:bodyPr/>
          <a:lstStyle/>
          <a:p>
            <a:r>
              <a:rPr lang="pt-BR" sz="2400" dirty="0" smtClean="0">
                <a:latin typeface="Verdana" pitchFamily="34" charset="0"/>
              </a:rPr>
              <a:t>Estratégia empresarial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064896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3366"/>
                </a:solidFill>
                <a:latin typeface="Verdana" panose="020B0604030504040204" pitchFamily="34" charset="0"/>
              </a:rPr>
              <a:t>Legislação</a:t>
            </a:r>
            <a:endParaRPr lang="pt-BR" altLang="pt-BR" sz="32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8" name="AutoShape 2" descr="Resultado de imagem para lei"/>
          <p:cNvSpPr>
            <a:spLocks noChangeAspect="1" noChangeArrowheads="1"/>
          </p:cNvSpPr>
          <p:nvPr/>
        </p:nvSpPr>
        <p:spPr bwMode="auto">
          <a:xfrm>
            <a:off x="4788024" y="13022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14" y="123163"/>
            <a:ext cx="30384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6579" b="26531"/>
          <a:stretch/>
        </p:blipFill>
        <p:spPr bwMode="auto">
          <a:xfrm>
            <a:off x="1779194" y="3284984"/>
            <a:ext cx="574513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7" y="3037241"/>
            <a:ext cx="1389764" cy="173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24058" y="2092786"/>
            <a:ext cx="7732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algn="ctr">
              <a:spcBef>
                <a:spcPts val="18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Curva de distribuição normal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ou de Gauss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 t="72135" r="24206"/>
          <a:stretch/>
        </p:blipFill>
        <p:spPr bwMode="auto">
          <a:xfrm>
            <a:off x="2771800" y="5085184"/>
            <a:ext cx="3479198" cy="106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72575" y="5145647"/>
            <a:ext cx="1253648" cy="583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Desvio padrão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5573390" y="3360699"/>
            <a:ext cx="1575891" cy="1140318"/>
            <a:chOff x="5573390" y="3360699"/>
            <a:chExt cx="1575891" cy="1140318"/>
          </a:xfrm>
        </p:grpSpPr>
        <p:sp>
          <p:nvSpPr>
            <p:cNvPr id="36" name="CaixaDeTexto 35"/>
            <p:cNvSpPr txBox="1"/>
            <p:nvPr/>
          </p:nvSpPr>
          <p:spPr>
            <a:xfrm>
              <a:off x="5573390" y="3360699"/>
              <a:ext cx="1575891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Erro 2:                          </a:t>
              </a:r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não recebem</a:t>
              </a:r>
              <a:r>
                <a:rPr lang="pt-BR" dirty="0" smtClean="0"/>
                <a:t>,                           </a:t>
              </a:r>
              <a:r>
                <a:rPr lang="pt-BR" sz="1600" i="1" dirty="0" smtClean="0"/>
                <a:t>mas deveriam</a:t>
              </a:r>
              <a:endParaRPr lang="pt-BR" sz="1600" i="1" dirty="0"/>
            </a:p>
          </p:txBody>
        </p:sp>
        <p:cxnSp>
          <p:nvCxnSpPr>
            <p:cNvPr id="28" name="Conector em curva 27"/>
            <p:cNvCxnSpPr>
              <a:stCxn id="36" idx="2"/>
            </p:cNvCxnSpPr>
            <p:nvPr/>
          </p:nvCxnSpPr>
          <p:spPr>
            <a:xfrm rot="5400000">
              <a:off x="6026861" y="4166542"/>
              <a:ext cx="247766" cy="421184"/>
            </a:xfrm>
            <a:prstGeom prst="curved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1975280" y="2984296"/>
            <a:ext cx="2344802" cy="1200788"/>
            <a:chOff x="1599399" y="3304467"/>
            <a:chExt cx="2344802" cy="1200788"/>
          </a:xfrm>
        </p:grpSpPr>
        <p:sp>
          <p:nvSpPr>
            <p:cNvPr id="24" name="CaixaDeTexto 23"/>
            <p:cNvSpPr txBox="1"/>
            <p:nvPr/>
          </p:nvSpPr>
          <p:spPr>
            <a:xfrm>
              <a:off x="1599399" y="3304467"/>
              <a:ext cx="2344802" cy="8925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Erro 1:              </a:t>
              </a:r>
              <a:r>
                <a:rPr lang="pt-BR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recebem</a:t>
              </a:r>
              <a:r>
                <a:rPr lang="pt-BR" dirty="0" smtClean="0"/>
                <a:t>,                           </a:t>
              </a:r>
              <a:r>
                <a:rPr lang="pt-BR" sz="1600" i="1" dirty="0" smtClean="0"/>
                <a:t>mas não deveriam</a:t>
              </a:r>
              <a:endParaRPr lang="pt-BR" sz="1600" i="1" dirty="0"/>
            </a:p>
          </p:txBody>
        </p:sp>
        <p:cxnSp>
          <p:nvCxnSpPr>
            <p:cNvPr id="40" name="Conector em curva 39"/>
            <p:cNvCxnSpPr>
              <a:stCxn id="24" idx="2"/>
            </p:cNvCxnSpPr>
            <p:nvPr/>
          </p:nvCxnSpPr>
          <p:spPr>
            <a:xfrm rot="16200000" flipH="1">
              <a:off x="2796991" y="4171827"/>
              <a:ext cx="308236" cy="358619"/>
            </a:xfrm>
            <a:prstGeom prst="curved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ector reto 12"/>
          <p:cNvCxnSpPr/>
          <p:nvPr/>
        </p:nvCxnSpPr>
        <p:spPr>
          <a:xfrm>
            <a:off x="1139230" y="5085184"/>
            <a:ext cx="7177186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9" descr="http://www.frequenciaonline.com.br/img_base/img_bolsafamil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35" y="4247719"/>
            <a:ext cx="2865065" cy="18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7544" y="404664"/>
            <a:ext cx="8352928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200" b="1" dirty="0" smtClean="0">
                <a:solidFill>
                  <a:srgbClr val="003366"/>
                </a:solidFill>
                <a:latin typeface="Verdana" panose="020B0604030504040204" pitchFamily="34" charset="0"/>
              </a:rPr>
              <a:t>Gestão de riscos mal compreendida</a:t>
            </a:r>
            <a:endParaRPr lang="pt-BR" altLang="pt-BR" sz="32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27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9445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7882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09445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24689" y="3604071"/>
            <a:ext cx="784887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Cristiano Rocha Heckert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pt-B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crisheckert@gmail.com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endParaRPr lang="pt-BR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pt-BR" b="1" u="sng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www.sollicita.com.br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pt-BR" b="1" u="sng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informativo@institutoprotege.com.br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pt-BR" b="1" u="sng" dirty="0" smtClean="0">
                <a:solidFill>
                  <a:srgbClr val="00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www.jogodecontratacoes.com.br/livro</a:t>
            </a:r>
            <a:endParaRPr lang="en-US" b="1" u="sng" dirty="0">
              <a:solidFill>
                <a:srgbClr val="003366"/>
              </a:solidFill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300"/>
              </a:spcAft>
            </a:pPr>
            <a:endParaRPr lang="pt-BR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64" y="1124744"/>
            <a:ext cx="6264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  <a:endParaRPr lang="pt-BR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Cristiano\Livro - Contratacoes de TI\capa_liv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06" y="276671"/>
            <a:ext cx="219748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07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BA-GP">
  <a:themeElements>
    <a:clrScheme name="MBA-G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BA-G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BA-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A-G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A-G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A-G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A-G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A-G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A-G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332</Words>
  <Application>Microsoft Office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Helvetica</vt:lpstr>
      <vt:lpstr>HelveticaNeueLT Std Thin Cn</vt:lpstr>
      <vt:lpstr>Myriad Pro</vt:lpstr>
      <vt:lpstr>Tahoma</vt:lpstr>
      <vt:lpstr>Times New Roman</vt:lpstr>
      <vt:lpstr>Verdana</vt:lpstr>
      <vt:lpstr>Wingdings</vt:lpstr>
      <vt:lpstr>1_MBA-GP</vt:lpstr>
      <vt:lpstr>PowerPoint Presentation</vt:lpstr>
      <vt:lpstr>PowerPoint Presentation</vt:lpstr>
      <vt:lpstr>PowerPoint Presentation</vt:lpstr>
      <vt:lpstr>Estratégia empresarial</vt:lpstr>
      <vt:lpstr>Estratégia empresarial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Teoria Geral dos Sistemas na  Teoria da Organização</dc:title>
  <dc:creator>Werneck</dc:creator>
  <cp:lastModifiedBy>Cristiano Heckert</cp:lastModifiedBy>
  <cp:revision>844</cp:revision>
  <cp:lastPrinted>2015-10-13T14:09:54Z</cp:lastPrinted>
  <dcterms:created xsi:type="dcterms:W3CDTF">2001-07-12T01:54:58Z</dcterms:created>
  <dcterms:modified xsi:type="dcterms:W3CDTF">2018-06-01T21:07:28Z</dcterms:modified>
</cp:coreProperties>
</file>