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9" r:id="rId2"/>
    <p:sldId id="474" r:id="rId3"/>
    <p:sldId id="471" r:id="rId4"/>
    <p:sldId id="486" r:id="rId5"/>
    <p:sldId id="485" r:id="rId6"/>
    <p:sldId id="477" r:id="rId7"/>
    <p:sldId id="478" r:id="rId8"/>
    <p:sldId id="479" r:id="rId9"/>
    <p:sldId id="480" r:id="rId10"/>
    <p:sldId id="481" r:id="rId11"/>
    <p:sldId id="483" r:id="rId12"/>
    <p:sldId id="484" r:id="rId13"/>
    <p:sldId id="449" r:id="rId14"/>
    <p:sldId id="450" r:id="rId15"/>
    <p:sldId id="436" r:id="rId16"/>
    <p:sldId id="283" r:id="rId17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3AD1F"/>
    <a:srgbClr val="E7EAE8"/>
    <a:srgbClr val="CCD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194" autoAdjust="0"/>
  </p:normalViewPr>
  <p:slideViewPr>
    <p:cSldViewPr>
      <p:cViewPr varScale="1">
        <p:scale>
          <a:sx n="92" d="100"/>
          <a:sy n="92" d="100"/>
        </p:scale>
        <p:origin x="7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62C2D-5331-49D6-B922-31C78CD387AD}" type="datetimeFigureOut">
              <a:rPr lang="pt-BR" smtClean="0"/>
              <a:t>01/06/2018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6B805-DCBB-4ABA-8CB2-D8508493DB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7826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A7787-F386-4067-8633-84470A25B3E8}" type="datetimeFigureOut">
              <a:rPr lang="pt-BR" smtClean="0"/>
              <a:pPr/>
              <a:t>01/06/2018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4B7AD-BB36-4247-B8AC-A618BE85AEE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5492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54" y="-8181"/>
            <a:ext cx="9227354" cy="690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1442-2259-4A85-9911-05983957E807}" type="datetime1">
              <a:rPr lang="pt-BR" smtClean="0"/>
              <a:pPr/>
              <a:t>01/06/2018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3942-F33B-4A36-9567-F52B8F3769A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320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-8334"/>
            <a:ext cx="9186154" cy="687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08FE2-EC33-48B9-B32F-E2014F6F4534}" type="datetime1">
              <a:rPr lang="pt-BR" smtClean="0"/>
              <a:pPr/>
              <a:t>01/06/2018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3942-F33B-4A36-9567-F52B8F3769A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011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-8334"/>
            <a:ext cx="9186154" cy="687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A6E6-4077-4C1C-AEE6-F87A300F4D39}" type="datetime1">
              <a:rPr lang="pt-BR" smtClean="0"/>
              <a:pPr/>
              <a:t>01/06/2018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3942-F33B-4A36-9567-F52B8F3769A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100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-8334"/>
            <a:ext cx="9186154" cy="687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413A-E55C-479A-ABE5-C87BDD881010}" type="datetime1">
              <a:rPr lang="pt-BR" smtClean="0"/>
              <a:pPr/>
              <a:t>01/06/2018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3942-F33B-4A36-9567-F52B8F3769A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9837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54" y="-8181"/>
            <a:ext cx="9227354" cy="690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B1CC-2E4E-4093-B911-0B9E0F5A40C8}" type="datetime1">
              <a:rPr lang="pt-BR" smtClean="0"/>
              <a:pPr/>
              <a:t>01/06/2018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3942-F33B-4A36-9567-F52B8F3769A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6163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-8334"/>
            <a:ext cx="9186154" cy="687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3229-DA56-48E8-9C2D-8AB4D19C7EA6}" type="datetime1">
              <a:rPr lang="pt-BR" smtClean="0"/>
              <a:pPr/>
              <a:t>01/06/2018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3942-F33B-4A36-9567-F52B8F3769A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2919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-8334"/>
            <a:ext cx="9186154" cy="687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D669-1B83-4C32-A1B7-091E4B88E581}" type="datetime1">
              <a:rPr lang="pt-BR" smtClean="0"/>
              <a:pPr/>
              <a:t>01/06/2018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3942-F33B-4A36-9567-F52B8F3769A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40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-8334"/>
            <a:ext cx="9186154" cy="687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2EB8-9252-4B1C-97A0-62F5AF61204D}" type="datetime1">
              <a:rPr lang="pt-BR" smtClean="0"/>
              <a:pPr/>
              <a:t>01/06/2018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3942-F33B-4A36-9567-F52B8F3769A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734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-8334"/>
            <a:ext cx="9186154" cy="687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C16F-3EC0-4E09-85C0-720C9E50A05E}" type="datetime1">
              <a:rPr lang="pt-BR" smtClean="0"/>
              <a:pPr/>
              <a:t>01/06/2018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3942-F33B-4A36-9567-F52B8F3769A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7063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-8334"/>
            <a:ext cx="9186154" cy="687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D5B9-D8F5-4A51-B00D-EAEB2C5CC03E}" type="datetime1">
              <a:rPr lang="pt-BR" smtClean="0"/>
              <a:pPr/>
              <a:t>01/06/2018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3942-F33B-4A36-9567-F52B8F3769A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1113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-8334"/>
            <a:ext cx="9186154" cy="687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263A-1DF7-42A7-A453-D1E778FCD889}" type="datetime1">
              <a:rPr lang="pt-BR" smtClean="0"/>
              <a:pPr/>
              <a:t>01/06/2018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3942-F33B-4A36-9567-F52B8F3769A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646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-8334"/>
            <a:ext cx="9186154" cy="687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576064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568952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41B64-2597-4D63-8491-F9AA1EACF1F2}" type="datetime1">
              <a:rPr lang="pt-BR" smtClean="0"/>
              <a:pPr/>
              <a:t>01/06/2018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6073942-F33B-4A36-9567-F52B8F3769A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561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Leonardosantos@infraero.gov.b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5952853" y="171133"/>
            <a:ext cx="1407040" cy="6926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1015"/>
            <a:ext cx="9180512" cy="6846985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 bwMode="auto">
          <a:xfrm>
            <a:off x="341276" y="900385"/>
            <a:ext cx="8424936" cy="1055608"/>
          </a:xfrm>
          <a:prstGeom prst="roundRect">
            <a:avLst/>
          </a:prstGeom>
          <a:solidFill>
            <a:srgbClr val="104622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pt-BR" sz="2800" b="1" dirty="0">
                <a:solidFill>
                  <a:prstClr val="white"/>
                </a:solidFill>
              </a:rPr>
              <a:t>Workshop-Iniciativas Globais de Aquisições e Inovação: Experiências BRASIL - EUA</a:t>
            </a: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667497" y="5733256"/>
            <a:ext cx="7776864" cy="919401"/>
          </a:xfrm>
          <a:prstGeom prst="roundRect">
            <a:avLst/>
          </a:prstGeom>
          <a:solidFill>
            <a:srgbClr val="104622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pt-BR" sz="2400" b="1" dirty="0" smtClean="0">
                <a:solidFill>
                  <a:prstClr val="white"/>
                </a:solidFill>
              </a:rPr>
              <a:t>Leonardo Roberto</a:t>
            </a:r>
          </a:p>
          <a:p>
            <a:pPr algn="ctr" fontAlgn="base">
              <a:spcAft>
                <a:spcPct val="0"/>
              </a:spcAft>
            </a:pPr>
            <a:r>
              <a:rPr lang="pt-BR" sz="2400" b="1" dirty="0" smtClean="0">
                <a:solidFill>
                  <a:prstClr val="white"/>
                </a:solidFill>
              </a:rPr>
              <a:t>INFRAERO - Superintendência de Gestão </a:t>
            </a:r>
            <a:r>
              <a:rPr lang="pt-BR" sz="2400" b="1" dirty="0" smtClean="0">
                <a:solidFill>
                  <a:prstClr val="white"/>
                </a:solidFill>
              </a:rPr>
              <a:t>da Manutenção </a:t>
            </a:r>
            <a:endParaRPr lang="pt-BR" sz="2400" b="1" dirty="0">
              <a:solidFill>
                <a:prstClr val="white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648366" y="2538288"/>
            <a:ext cx="7776864" cy="2553891"/>
          </a:xfrm>
          <a:prstGeom prst="roundRect">
            <a:avLst/>
          </a:prstGeom>
          <a:solidFill>
            <a:srgbClr val="104622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pt-BR" sz="4800" b="1" dirty="0" smtClean="0">
                <a:solidFill>
                  <a:prstClr val="white"/>
                </a:solidFill>
              </a:rPr>
              <a:t>Contratação de Infraestrutura com aplicação do Best </a:t>
            </a:r>
            <a:r>
              <a:rPr lang="pt-BR" sz="4800" b="1" dirty="0" smtClean="0">
                <a:solidFill>
                  <a:prstClr val="white"/>
                </a:solidFill>
              </a:rPr>
              <a:t>Value</a:t>
            </a:r>
            <a:r>
              <a:rPr lang="pt-BR" sz="4800" b="1" dirty="0" smtClean="0">
                <a:solidFill>
                  <a:prstClr val="white"/>
                </a:solidFill>
              </a:rPr>
              <a:t> na Infraero</a:t>
            </a:r>
            <a:endParaRPr lang="pt-BR" sz="4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4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5952853" y="171133"/>
            <a:ext cx="1407040" cy="6926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29560" y="1592215"/>
            <a:ext cx="8796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Inclusão de Cláusulas no Edital de Licitação e no Termo de Referência</a:t>
            </a:r>
            <a:endParaRPr lang="pt-BR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326" y="595566"/>
            <a:ext cx="8242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CASE </a:t>
            </a:r>
          </a:p>
          <a:p>
            <a:pPr algn="ctr"/>
            <a:r>
              <a:rPr lang="pt-BR" sz="2400" b="1" dirty="0" smtClean="0"/>
              <a:t>ARP Para Aquisição de Veículo Utilitário Tipo </a:t>
            </a:r>
            <a:r>
              <a:rPr lang="pt-BR" sz="2400" b="1" dirty="0" smtClean="0"/>
              <a:t>Pick</a:t>
            </a:r>
            <a:r>
              <a:rPr lang="pt-BR" sz="2400" b="1" dirty="0" smtClean="0"/>
              <a:t> </a:t>
            </a:r>
            <a:r>
              <a:rPr lang="pt-BR" sz="2400" b="1" dirty="0" smtClean="0"/>
              <a:t>Up</a:t>
            </a:r>
            <a:r>
              <a:rPr lang="pt-BR" sz="2400" b="1" dirty="0" smtClean="0"/>
              <a:t> 4x4</a:t>
            </a:r>
            <a:endParaRPr lang="pt-BR" sz="2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814" y="2256338"/>
            <a:ext cx="8097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tabLst>
                <a:tab pos="274320" algn="l"/>
              </a:tabLst>
            </a:pPr>
            <a:r>
              <a:rPr lang="pt-BR" sz="2000" dirty="0"/>
              <a:t>6- DO CRITÉRIO DE JULGAMENTO CONSIDERANDO O CICLO DE VIDA DO OBJETO</a:t>
            </a:r>
          </a:p>
        </p:txBody>
      </p:sp>
      <p:sp>
        <p:nvSpPr>
          <p:cNvPr id="3" name="Retângulo 2"/>
          <p:cNvSpPr/>
          <p:nvPr/>
        </p:nvSpPr>
        <p:spPr>
          <a:xfrm>
            <a:off x="29560" y="3088894"/>
            <a:ext cx="87964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ts val="600"/>
              </a:spcBef>
              <a:spcAft>
                <a:spcPts val="600"/>
              </a:spcAft>
              <a:tabLst>
                <a:tab pos="365760" algn="l"/>
              </a:tabLst>
            </a:pPr>
            <a:r>
              <a:rPr lang="pt-BR" sz="2000" dirty="0"/>
              <a:t>6.1 A Licitante deverá fornecer relação completa de peças sobressalentes com seus respectivos custos de substituição para um período de cinco anos, devidamente identificadas (</a:t>
            </a:r>
            <a:r>
              <a:rPr lang="pt-BR" sz="2000" dirty="0"/>
              <a:t>part</a:t>
            </a:r>
            <a:r>
              <a:rPr lang="pt-BR" sz="2000" dirty="0"/>
              <a:t> </a:t>
            </a:r>
            <a:r>
              <a:rPr lang="pt-BR" sz="2000" dirty="0"/>
              <a:t>numbers</a:t>
            </a:r>
            <a:r>
              <a:rPr lang="pt-BR" sz="2000" dirty="0"/>
              <a:t>) conforme os manuais das referidas peças, com seus respectivos períodos de substituição MTBF (*) e MTTR(**), não se admitindo itens como kits ou conjuntos.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5923" y="5559951"/>
            <a:ext cx="8352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-18034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**MTTR (</a:t>
            </a:r>
            <a:r>
              <a:rPr lang="pt-BR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Mean</a:t>
            </a:r>
            <a:r>
              <a:rPr lang="pt-BR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 Time </a:t>
            </a:r>
            <a:r>
              <a:rPr lang="pt-BR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To</a:t>
            </a:r>
            <a:r>
              <a:rPr lang="pt-BR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Repair</a:t>
            </a:r>
            <a:r>
              <a:rPr lang="pt-BR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or</a:t>
            </a:r>
            <a:r>
              <a:rPr lang="pt-BR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Restore</a:t>
            </a:r>
            <a:r>
              <a:rPr lang="pt-BR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): Tempo médio necessário para reparar um equipamento após a ocorrência de uma falha, expresso em horas;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8471" y="4941168"/>
            <a:ext cx="8352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-18034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* MTBF (</a:t>
            </a:r>
            <a:r>
              <a:rPr lang="pt-BR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Mean</a:t>
            </a:r>
            <a:r>
              <a:rPr lang="pt-BR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 Time </a:t>
            </a:r>
            <a:r>
              <a:rPr lang="pt-BR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Between</a:t>
            </a:r>
            <a:r>
              <a:rPr lang="pt-BR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Failure</a:t>
            </a:r>
            <a:r>
              <a:rPr lang="pt-BR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): Tempo médio entre falhas consecutivas de um determinado equipamento, expresso em horas.</a:t>
            </a:r>
          </a:p>
        </p:txBody>
      </p:sp>
    </p:spTree>
    <p:extLst>
      <p:ext uri="{BB962C8B-B14F-4D97-AF65-F5344CB8AC3E}">
        <p14:creationId xmlns:p14="http://schemas.microsoft.com/office/powerpoint/2010/main" val="301406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5952853" y="171133"/>
            <a:ext cx="1407040" cy="6926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51326" y="595566"/>
            <a:ext cx="8242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CASE </a:t>
            </a:r>
          </a:p>
          <a:p>
            <a:pPr algn="ctr"/>
            <a:r>
              <a:rPr lang="pt-BR" sz="2400" b="1" dirty="0" smtClean="0"/>
              <a:t>ARP Para Aquisição de Veículo Utilitário Tipo </a:t>
            </a:r>
            <a:r>
              <a:rPr lang="pt-BR" sz="2400" b="1" dirty="0" smtClean="0"/>
              <a:t>Pick</a:t>
            </a:r>
            <a:r>
              <a:rPr lang="pt-BR" sz="2400" b="1" dirty="0" smtClean="0"/>
              <a:t> </a:t>
            </a:r>
            <a:r>
              <a:rPr lang="pt-BR" sz="2400" b="1" dirty="0" smtClean="0"/>
              <a:t>Up</a:t>
            </a:r>
            <a:r>
              <a:rPr lang="pt-BR" sz="2400" b="1" dirty="0" smtClean="0"/>
              <a:t> 4x4</a:t>
            </a:r>
            <a:endParaRPr lang="pt-BR" sz="2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2139727"/>
            <a:ext cx="8353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algn="just">
              <a:spcBef>
                <a:spcPts val="600"/>
              </a:spcBef>
              <a:spcAft>
                <a:spcPts val="600"/>
              </a:spcAft>
              <a:tabLst>
                <a:tab pos="365760" algn="l"/>
              </a:tabLst>
            </a:pPr>
            <a:r>
              <a:rPr lang="pt-BR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6.2. </a:t>
            </a:r>
            <a:r>
              <a:rPr lang="pt-BR" sz="2400" dirty="0"/>
              <a:t>Deverá informar o consumo de combustível estimado para uma velocidade média de </a:t>
            </a:r>
            <a:r>
              <a:rPr lang="pt-BR" sz="2400" dirty="0" smtClean="0"/>
              <a:t>40 </a:t>
            </a:r>
            <a:r>
              <a:rPr lang="pt-BR" sz="2400" dirty="0"/>
              <a:t>a </a:t>
            </a:r>
            <a:r>
              <a:rPr lang="pt-BR" sz="2400" dirty="0" smtClean="0"/>
              <a:t>60km/h.</a:t>
            </a:r>
            <a:endParaRPr lang="pt-BR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9919" y="3284984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ts val="600"/>
              </a:spcBef>
              <a:spcAft>
                <a:spcPts val="600"/>
              </a:spcAft>
              <a:tabLst>
                <a:tab pos="365760" algn="l"/>
              </a:tabLst>
            </a:pPr>
            <a:r>
              <a:rPr lang="pt-BR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6.3 Na </a:t>
            </a:r>
            <a:r>
              <a:rPr lang="pt-BR" sz="2400" dirty="0">
                <a:solidFill>
                  <a:srgbClr val="000000"/>
                </a:solidFill>
                <a:cs typeface="Arial" panose="020B0604020202020204" pitchFamily="34" charset="0"/>
              </a:rPr>
              <a:t>elaboração de sua proposta, a licitante deverá apresentar os custos totais referentes à aquisição, custos de manutenção e de combustíveis, considerando uma média de </a:t>
            </a:r>
            <a:r>
              <a:rPr lang="pt-BR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10.000 </a:t>
            </a:r>
            <a:r>
              <a:rPr lang="pt-BR" sz="2400" dirty="0">
                <a:solidFill>
                  <a:srgbClr val="000000"/>
                </a:solidFill>
                <a:cs typeface="Arial" panose="020B0604020202020204" pitchFamily="34" charset="0"/>
              </a:rPr>
              <a:t>km/ano a ser percorrida por cada veículo. </a:t>
            </a:r>
          </a:p>
        </p:txBody>
      </p:sp>
    </p:spTree>
    <p:extLst>
      <p:ext uri="{BB962C8B-B14F-4D97-AF65-F5344CB8AC3E}">
        <p14:creationId xmlns:p14="http://schemas.microsoft.com/office/powerpoint/2010/main" val="29362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5952853" y="171133"/>
            <a:ext cx="1407040" cy="6926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51326" y="595566"/>
            <a:ext cx="8242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CASE </a:t>
            </a:r>
          </a:p>
          <a:p>
            <a:pPr algn="ctr"/>
            <a:r>
              <a:rPr lang="pt-BR" sz="2400" b="1" dirty="0" smtClean="0"/>
              <a:t>ARP Para Aquisição de Veículo Utilitário Tipo </a:t>
            </a:r>
            <a:r>
              <a:rPr lang="pt-BR" sz="2400" b="1" dirty="0" smtClean="0"/>
              <a:t>Pick</a:t>
            </a:r>
            <a:r>
              <a:rPr lang="pt-BR" sz="2400" b="1" dirty="0" smtClean="0"/>
              <a:t> </a:t>
            </a:r>
            <a:r>
              <a:rPr lang="pt-BR" sz="2400" b="1" dirty="0" smtClean="0"/>
              <a:t>Up</a:t>
            </a:r>
            <a:r>
              <a:rPr lang="pt-BR" sz="2400" b="1" dirty="0" smtClean="0"/>
              <a:t> 4x4</a:t>
            </a:r>
            <a:endParaRPr lang="pt-BR" sz="2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4058" y="2276872"/>
            <a:ext cx="83793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ts val="600"/>
              </a:spcBef>
              <a:spcAft>
                <a:spcPts val="600"/>
              </a:spcAft>
              <a:tabLst>
                <a:tab pos="365760" algn="l"/>
              </a:tabLst>
            </a:pPr>
            <a:r>
              <a:rPr lang="pt-BR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6.4 No julgamento da proposta de preço será considerada vencedora a proposta que apresentar o menor preço para o custo de vida do objeto, entretanto no ato da celebração do contrato somente será pago o valor do custo de aquisição do veículo. </a:t>
            </a:r>
            <a:endParaRPr lang="pt-BR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3032" y="4281342"/>
            <a:ext cx="8379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ts val="600"/>
              </a:spcBef>
              <a:spcAft>
                <a:spcPts val="600"/>
              </a:spcAft>
              <a:tabLst>
                <a:tab pos="365760" algn="l"/>
              </a:tabLst>
            </a:pPr>
            <a:r>
              <a:rPr lang="pt-BR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6.5  </a:t>
            </a:r>
            <a:r>
              <a:rPr lang="pt-BR" sz="2400" dirty="0"/>
              <a:t>Para efeito do cálculo do custo do ciclo de vida, o valor de referência para o diesel será de R$ 3,79 por litro. </a:t>
            </a:r>
            <a:endParaRPr lang="pt-BR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03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5952853" y="171133"/>
            <a:ext cx="1407040" cy="6926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51520" y="981219"/>
            <a:ext cx="88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LCC (Custo do Ciclo de Vida)</a:t>
            </a:r>
            <a:endParaRPr lang="pt-BR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520" y="184144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Aquisição de veículo: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854936"/>
              </p:ext>
            </p:extLst>
          </p:nvPr>
        </p:nvGraphicFramePr>
        <p:xfrm>
          <a:off x="395534" y="2564904"/>
          <a:ext cx="496855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277"/>
                <a:gridCol w="2484277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Propostas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Custo</a:t>
                      </a:r>
                      <a:r>
                        <a:rPr lang="pt-BR" baseline="0" dirty="0" smtClean="0"/>
                        <a:t> de Aquisição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Proposta</a:t>
                      </a:r>
                      <a:r>
                        <a:rPr lang="pt-BR" baseline="0" dirty="0" smtClean="0">
                          <a:solidFill>
                            <a:srgbClr val="FF0000"/>
                          </a:solidFill>
                        </a:rPr>
                        <a:t> 1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R$ 80.000,00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Proposta</a:t>
                      </a:r>
                      <a:r>
                        <a:rPr lang="pt-BR" baseline="0" dirty="0" smtClean="0"/>
                        <a:t> 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R$ 90.000,00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Proposta 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R$ 100.000,00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3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5952853" y="171133"/>
            <a:ext cx="1407040" cy="6926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51520" y="981219"/>
            <a:ext cx="88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LCC (Custo do Ciclo de Vida)</a:t>
            </a:r>
            <a:endParaRPr lang="pt-BR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520" y="184144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Aquisição de veículo: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967472"/>
              </p:ext>
            </p:extLst>
          </p:nvPr>
        </p:nvGraphicFramePr>
        <p:xfrm>
          <a:off x="395534" y="2564904"/>
          <a:ext cx="799288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079"/>
                <a:gridCol w="1592079"/>
                <a:gridCol w="1624571"/>
                <a:gridCol w="1624571"/>
                <a:gridCol w="155958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Proposta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Custo</a:t>
                      </a:r>
                      <a:r>
                        <a:rPr lang="pt-BR" baseline="0" dirty="0" smtClean="0"/>
                        <a:t>  de Aquisição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Custo</a:t>
                      </a:r>
                      <a:r>
                        <a:rPr lang="pt-BR" baseline="0" dirty="0" smtClean="0"/>
                        <a:t> de  manutenção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Custo de Combustíveis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CUSTO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TOTAL 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Proposta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R$ 80.000,00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R$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40.000,00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R$ 21.000,00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R$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141.000,00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Proposta</a:t>
                      </a:r>
                      <a:r>
                        <a:rPr lang="pt-BR" baseline="0" dirty="0" smtClean="0"/>
                        <a:t> 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R$ 90.000,00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R$ 35.000,00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R$ 22.500,00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R$ 147.500,00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Proposta 3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R$ 100.000,00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R$ 10.000,00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R$ 19.500,00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R$ 129.500,00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43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5952853" y="171133"/>
            <a:ext cx="1407040" cy="6926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863829"/>
            <a:ext cx="3973141" cy="452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78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2"/>
          <p:cNvSpPr txBox="1">
            <a:spLocks/>
          </p:cNvSpPr>
          <p:nvPr/>
        </p:nvSpPr>
        <p:spPr bwMode="auto">
          <a:xfrm>
            <a:off x="467544" y="1772816"/>
            <a:ext cx="820891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pt-BR" sz="2800" dirty="0" smtClean="0">
              <a:solidFill>
                <a:srgbClr val="898989"/>
              </a:solidFill>
              <a:cs typeface="Arial" charset="0"/>
            </a:endParaRPr>
          </a:p>
          <a:p>
            <a:pPr algn="ctr" eaLnBrk="1" hangingPunct="1">
              <a:spcAft>
                <a:spcPts val="600"/>
              </a:spcAft>
              <a:buFont typeface="Arial" charset="0"/>
              <a:buNone/>
            </a:pPr>
            <a:r>
              <a:rPr lang="pt-BR" sz="3200" dirty="0" smtClean="0">
                <a:cs typeface="Arial" charset="0"/>
              </a:rPr>
              <a:t>       </a:t>
            </a:r>
          </a:p>
          <a:p>
            <a:pPr algn="ctr" eaLnBrk="1" hangingPunct="1">
              <a:spcAft>
                <a:spcPts val="600"/>
              </a:spcAft>
              <a:buFont typeface="Arial" charset="0"/>
              <a:buNone/>
            </a:pPr>
            <a:r>
              <a:rPr lang="pt-BR" sz="4800" b="1" dirty="0" smtClean="0">
                <a:cs typeface="Arial" charset="0"/>
              </a:rPr>
              <a:t>MUITO OBRIGADO!</a:t>
            </a:r>
          </a:p>
          <a:p>
            <a:pPr algn="r" eaLnBrk="1" hangingPunct="1">
              <a:spcAft>
                <a:spcPts val="600"/>
              </a:spcAft>
              <a:buFont typeface="Arial" charset="0"/>
              <a:buNone/>
            </a:pPr>
            <a:endParaRPr lang="pt-BR" sz="3200" dirty="0">
              <a:cs typeface="Arial" charset="0"/>
            </a:endParaRPr>
          </a:p>
          <a:p>
            <a:pPr algn="r" eaLnBrk="1" hangingPunct="1">
              <a:spcAft>
                <a:spcPts val="600"/>
              </a:spcAft>
              <a:buFont typeface="Arial" charset="0"/>
              <a:buNone/>
            </a:pPr>
            <a:endParaRPr lang="pt-BR" dirty="0" smtClean="0">
              <a:cs typeface="Arial" charset="0"/>
            </a:endParaRPr>
          </a:p>
          <a:p>
            <a:pPr algn="r" eaLnBrk="1" hangingPunct="1">
              <a:spcAft>
                <a:spcPts val="600"/>
              </a:spcAft>
              <a:buFont typeface="Arial" charset="0"/>
              <a:buNone/>
            </a:pPr>
            <a:endParaRPr lang="pt-BR" dirty="0" smtClean="0">
              <a:cs typeface="Arial" charset="0"/>
            </a:endParaRPr>
          </a:p>
          <a:p>
            <a:pPr algn="r" eaLnBrk="1" hangingPunct="1">
              <a:buFont typeface="Arial" charset="0"/>
              <a:buNone/>
            </a:pPr>
            <a:r>
              <a:rPr lang="pt-BR" b="1" i="1" dirty="0">
                <a:cs typeface="Arial" charset="0"/>
              </a:rPr>
              <a:t>Leonardo Roberto da Silva </a:t>
            </a:r>
            <a:r>
              <a:rPr lang="pt-BR" b="1" i="1" dirty="0" smtClean="0">
                <a:cs typeface="Arial" charset="0"/>
              </a:rPr>
              <a:t>Santos</a:t>
            </a:r>
          </a:p>
          <a:p>
            <a:pPr algn="r" eaLnBrk="1" hangingPunct="1">
              <a:buFont typeface="Arial" charset="0"/>
              <a:buNone/>
            </a:pPr>
            <a:r>
              <a:rPr lang="pt-BR" i="1" dirty="0" smtClean="0">
                <a:cs typeface="Arial" charset="0"/>
              </a:rPr>
              <a:t>Eng. </a:t>
            </a:r>
            <a:r>
              <a:rPr lang="pt-BR" i="1" smtClean="0">
                <a:cs typeface="Arial" charset="0"/>
              </a:rPr>
              <a:t>Eletrônico - Assistente </a:t>
            </a:r>
            <a:r>
              <a:rPr lang="pt-BR" i="1" dirty="0" smtClean="0">
                <a:cs typeface="Arial" charset="0"/>
              </a:rPr>
              <a:t>I</a:t>
            </a:r>
          </a:p>
          <a:p>
            <a:pPr algn="r" eaLnBrk="1" hangingPunct="1">
              <a:buFont typeface="Arial" charset="0"/>
              <a:buNone/>
            </a:pPr>
            <a:r>
              <a:rPr lang="pt-BR" i="1" dirty="0" smtClean="0">
                <a:cs typeface="Arial" charset="0"/>
              </a:rPr>
              <a:t>61-3312-2506</a:t>
            </a:r>
          </a:p>
          <a:p>
            <a:pPr algn="r" eaLnBrk="1" hangingPunct="1">
              <a:buFont typeface="Arial" charset="0"/>
              <a:buNone/>
            </a:pPr>
            <a:r>
              <a:rPr lang="pt-BR" i="1" dirty="0" smtClean="0">
                <a:cs typeface="Arial" charset="0"/>
                <a:hlinkClick r:id="rId2"/>
              </a:rPr>
              <a:t>Leonardosantos@infraero.gov.b</a:t>
            </a:r>
            <a:r>
              <a:rPr lang="pt-BR" i="1" dirty="0">
                <a:cs typeface="Arial" charset="0"/>
              </a:rPr>
              <a:t>r</a:t>
            </a:r>
            <a:endParaRPr lang="pt-BR" i="1" dirty="0" smtClean="0">
              <a:cs typeface="Arial" charset="0"/>
            </a:endParaRPr>
          </a:p>
          <a:p>
            <a:pPr algn="just" eaLnBrk="1" hangingPunct="1">
              <a:spcAft>
                <a:spcPts val="600"/>
              </a:spcAft>
              <a:buFont typeface="Arial" charset="0"/>
              <a:buNone/>
            </a:pPr>
            <a:endParaRPr lang="pt-BR" sz="3200" i="1" dirty="0">
              <a:cs typeface="Arial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5724128" y="6093296"/>
            <a:ext cx="1402903" cy="7647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773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5952853" y="171133"/>
            <a:ext cx="1407040" cy="6926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32483" y="18739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GESTÃO SOBRE TODO O CICLO DE VIDA DO ATIVO</a:t>
            </a:r>
            <a:endParaRPr lang="pt-BR" sz="2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209577" y="2564904"/>
            <a:ext cx="8724846" cy="3214281"/>
            <a:chOff x="322622" y="2127483"/>
            <a:chExt cx="8724846" cy="3214281"/>
          </a:xfrm>
        </p:grpSpPr>
        <p:sp>
          <p:nvSpPr>
            <p:cNvPr id="18" name="Retângulo 17"/>
            <p:cNvSpPr/>
            <p:nvPr/>
          </p:nvSpPr>
          <p:spPr>
            <a:xfrm>
              <a:off x="7801742" y="3040930"/>
              <a:ext cx="1245726" cy="13961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5" name="Grupo 4"/>
            <p:cNvGrpSpPr/>
            <p:nvPr/>
          </p:nvGrpSpPr>
          <p:grpSpPr>
            <a:xfrm>
              <a:off x="322622" y="2476251"/>
              <a:ext cx="7408037" cy="2865513"/>
              <a:chOff x="565259" y="2276872"/>
              <a:chExt cx="8531497" cy="3248266"/>
            </a:xfrm>
          </p:grpSpPr>
          <p:pic>
            <p:nvPicPr>
              <p:cNvPr id="3" name="Imagem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5259" y="2276872"/>
                <a:ext cx="8531497" cy="3248266"/>
              </a:xfrm>
              <a:prstGeom prst="rect">
                <a:avLst/>
              </a:prstGeom>
            </p:spPr>
          </p:pic>
          <p:grpSp>
            <p:nvGrpSpPr>
              <p:cNvPr id="2" name="Grupo 1"/>
              <p:cNvGrpSpPr/>
              <p:nvPr/>
            </p:nvGrpSpPr>
            <p:grpSpPr>
              <a:xfrm>
                <a:off x="5436096" y="2996952"/>
                <a:ext cx="1368152" cy="1728192"/>
                <a:chOff x="5436096" y="2996952"/>
                <a:chExt cx="1368152" cy="1728192"/>
              </a:xfrm>
            </p:grpSpPr>
            <p:sp>
              <p:nvSpPr>
                <p:cNvPr id="6" name="Retângulo 5"/>
                <p:cNvSpPr/>
                <p:nvPr/>
              </p:nvSpPr>
              <p:spPr>
                <a:xfrm>
                  <a:off x="5436096" y="2996952"/>
                  <a:ext cx="1368152" cy="1728192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412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4" name="Fluxograma: Processo alternativo 3"/>
                <p:cNvSpPr/>
                <p:nvPr/>
              </p:nvSpPr>
              <p:spPr>
                <a:xfrm>
                  <a:off x="5540958" y="3068960"/>
                  <a:ext cx="1113823" cy="478329"/>
                </a:xfrm>
                <a:prstGeom prst="flowChartAlternate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000" dirty="0" smtClean="0"/>
                    <a:t>Suprimentos</a:t>
                  </a:r>
                  <a:endParaRPr lang="pt-BR" sz="1000" dirty="0"/>
                </a:p>
              </p:txBody>
            </p:sp>
            <p:sp>
              <p:nvSpPr>
                <p:cNvPr id="10" name="Fluxograma: Processo alternativo 9"/>
                <p:cNvSpPr/>
                <p:nvPr/>
              </p:nvSpPr>
              <p:spPr>
                <a:xfrm>
                  <a:off x="5540958" y="3615056"/>
                  <a:ext cx="1113823" cy="478329"/>
                </a:xfrm>
                <a:prstGeom prst="flowChartAlternate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000" dirty="0" smtClean="0"/>
                    <a:t>Patrimônio</a:t>
                  </a:r>
                  <a:endParaRPr lang="pt-BR" sz="1000" dirty="0"/>
                </a:p>
              </p:txBody>
            </p:sp>
            <p:sp>
              <p:nvSpPr>
                <p:cNvPr id="11" name="Fluxograma: Processo alternativo 10"/>
                <p:cNvSpPr/>
                <p:nvPr/>
              </p:nvSpPr>
              <p:spPr>
                <a:xfrm>
                  <a:off x="5540958" y="4164297"/>
                  <a:ext cx="1113823" cy="478329"/>
                </a:xfrm>
                <a:prstGeom prst="flowChartAlternate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000" dirty="0" smtClean="0"/>
                    <a:t>Recursos Humanos</a:t>
                  </a:r>
                  <a:endParaRPr lang="pt-BR" sz="1000" dirty="0"/>
                </a:p>
              </p:txBody>
            </p:sp>
          </p:grpSp>
        </p:grpSp>
        <p:sp>
          <p:nvSpPr>
            <p:cNvPr id="17" name="Fluxograma: Processo alternativo 16"/>
            <p:cNvSpPr/>
            <p:nvPr/>
          </p:nvSpPr>
          <p:spPr>
            <a:xfrm>
              <a:off x="7928259" y="3430211"/>
              <a:ext cx="1014040" cy="61762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dirty="0" smtClean="0"/>
                <a:t>Suprimentos</a:t>
              </a:r>
              <a:endParaRPr lang="pt-BR" sz="1100" dirty="0"/>
            </a:p>
          </p:txBody>
        </p:sp>
        <p:cxnSp>
          <p:nvCxnSpPr>
            <p:cNvPr id="15" name="Conector angulado 14"/>
            <p:cNvCxnSpPr/>
            <p:nvPr/>
          </p:nvCxnSpPr>
          <p:spPr>
            <a:xfrm rot="5400000" flipH="1" flipV="1">
              <a:off x="2764206" y="2557310"/>
              <a:ext cx="879285" cy="576064"/>
            </a:xfrm>
            <a:prstGeom prst="bentConnector3">
              <a:avLst>
                <a:gd name="adj1" fmla="val 9963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ângulo 22"/>
            <p:cNvSpPr/>
            <p:nvPr/>
          </p:nvSpPr>
          <p:spPr>
            <a:xfrm>
              <a:off x="3491881" y="2127483"/>
              <a:ext cx="1944216" cy="572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/>
                <a:t>LCC = R$ de Aquisição + Custo utilização, manutenção e descarte   </a:t>
              </a:r>
              <a:endParaRPr lang="pt-BR" sz="1400" dirty="0"/>
            </a:p>
          </p:txBody>
        </p:sp>
      </p:grpSp>
      <p:sp>
        <p:nvSpPr>
          <p:cNvPr id="19" name="CaixaDeTexto 18"/>
          <p:cNvSpPr txBox="1"/>
          <p:nvPr/>
        </p:nvSpPr>
        <p:spPr>
          <a:xfrm>
            <a:off x="0" y="69059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IMPLANTAÇÃO DA METODOLOGIA DE GESTÃO DE ATIVOS DE ACORDO COM </a:t>
            </a:r>
            <a:r>
              <a:rPr lang="pt-BR" sz="2800" b="1" dirty="0">
                <a:solidFill>
                  <a:prstClr val="black"/>
                </a:solidFill>
                <a:cs typeface="Arial" panose="020B0604020202020204" pitchFamily="34" charset="0"/>
              </a:rPr>
              <a:t>O</a:t>
            </a:r>
            <a:r>
              <a:rPr lang="pt-B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RILCI* E NBR ISO 55.000</a:t>
            </a:r>
            <a:endParaRPr lang="pt-BR" sz="2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67544" y="5940775"/>
            <a:ext cx="643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black"/>
                </a:solidFill>
                <a:cs typeface="Arial" panose="020B0604020202020204" pitchFamily="34" charset="0"/>
              </a:rPr>
              <a:t>*</a:t>
            </a:r>
            <a:r>
              <a:rPr lang="pt-BR" b="1" dirty="0" smtClean="0">
                <a:solidFill>
                  <a:prstClr val="black"/>
                </a:solidFill>
                <a:cs typeface="Arial" panose="020B0604020202020204" pitchFamily="34" charset="0"/>
              </a:rPr>
              <a:t>RILCI: Regulamento Interno de Licitações e Contratos da Infraero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976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5952853" y="171133"/>
            <a:ext cx="1407040" cy="6926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51520" y="764704"/>
            <a:ext cx="8242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Política de Gestão de Ativos da Infraero</a:t>
            </a:r>
            <a:endParaRPr lang="pt-BR" sz="2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7504" y="1772816"/>
            <a:ext cx="824212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i="1" dirty="0" smtClean="0"/>
              <a:t>“</a:t>
            </a:r>
            <a:r>
              <a:rPr lang="pt-BR" sz="2400" i="1" dirty="0" smtClean="0"/>
              <a:t>A </a:t>
            </a:r>
            <a:r>
              <a:rPr lang="pt-BR" sz="2400" i="1" dirty="0"/>
              <a:t>gestão de ativos físicos deve se dar por meio do </a:t>
            </a:r>
            <a:r>
              <a:rPr lang="pt-BR" sz="2400" b="1" i="1" dirty="0"/>
              <a:t>controle efetivo de seus ciclos de vida, </a:t>
            </a:r>
            <a:r>
              <a:rPr lang="pt-BR" sz="2400" i="1" dirty="0"/>
              <a:t>da avaliação dos riscos e oportunidades, do atendimento aos requisitos regulatórios e da apresentação de soluções inovadoras e sustentáveis que contribuam para a realização dos resultados almejados e do planejamento empresarial”. </a:t>
            </a:r>
            <a:endParaRPr lang="pt-BR" sz="2400" dirty="0"/>
          </a:p>
          <a:p>
            <a:pPr algn="just"/>
            <a:endParaRPr lang="pt-BR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1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5952853" y="171133"/>
            <a:ext cx="1407040" cy="6926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51520" y="764704"/>
            <a:ext cx="8242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Política de Gestão de Ativos da Infraero</a:t>
            </a:r>
            <a:endParaRPr lang="pt-BR" sz="2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7504" y="1951846"/>
            <a:ext cx="8242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 smtClean="0"/>
              <a:t>- melhoria </a:t>
            </a:r>
            <a:r>
              <a:rPr lang="pt-BR" sz="2400" i="1" dirty="0"/>
              <a:t>da confiabilidade dos ativos físicos com a redução do </a:t>
            </a:r>
            <a:r>
              <a:rPr lang="pt-BR" sz="2400" i="1" dirty="0" smtClean="0"/>
              <a:t>  tempo </a:t>
            </a:r>
            <a:r>
              <a:rPr lang="pt-BR" sz="2400" i="1" dirty="0"/>
              <a:t>de </a:t>
            </a:r>
            <a:r>
              <a:rPr lang="pt-BR" sz="2400" i="1" dirty="0" smtClean="0"/>
              <a:t>indisponibilidade</a:t>
            </a:r>
          </a:p>
        </p:txBody>
      </p:sp>
      <p:sp>
        <p:nvSpPr>
          <p:cNvPr id="6" name="Retângulo 5"/>
          <p:cNvSpPr/>
          <p:nvPr/>
        </p:nvSpPr>
        <p:spPr>
          <a:xfrm>
            <a:off x="218406" y="1358275"/>
            <a:ext cx="8242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Indicadores de sucesso:</a:t>
            </a:r>
            <a:endParaRPr lang="pt-BR" sz="2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503" y="2898596"/>
            <a:ext cx="8242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 smtClean="0"/>
              <a:t>- </a:t>
            </a:r>
            <a:r>
              <a:rPr lang="pt-BR" sz="2400" i="1" dirty="0"/>
              <a:t>redução dos tempos de atendimento de suprimentos, de adequação dos processos e de reposição de mão de </a:t>
            </a:r>
            <a:r>
              <a:rPr lang="pt-BR" sz="2400" i="1" dirty="0" smtClean="0"/>
              <a:t>obra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129281" y="3871986"/>
            <a:ext cx="8242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 smtClean="0"/>
              <a:t>- </a:t>
            </a:r>
            <a:r>
              <a:rPr lang="pt-BR" sz="2400" b="1" i="1" dirty="0"/>
              <a:t>definição e controle do ciclo de vida dos ativos </a:t>
            </a:r>
            <a:r>
              <a:rPr lang="pt-BR" sz="2400" b="1" i="1" dirty="0" smtClean="0"/>
              <a:t>físicos </a:t>
            </a:r>
            <a:endParaRPr lang="pt-BR" sz="2400" b="1" dirty="0"/>
          </a:p>
        </p:txBody>
      </p:sp>
      <p:sp>
        <p:nvSpPr>
          <p:cNvPr id="11" name="Retângulo 10"/>
          <p:cNvSpPr/>
          <p:nvPr/>
        </p:nvSpPr>
        <p:spPr>
          <a:xfrm>
            <a:off x="89059" y="4476044"/>
            <a:ext cx="8242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 smtClean="0"/>
              <a:t>- </a:t>
            </a:r>
            <a:r>
              <a:rPr lang="pt-BR" sz="2400" i="1" dirty="0"/>
              <a:t>riscos dos ativos físicos avaliados e </a:t>
            </a:r>
            <a:r>
              <a:rPr lang="pt-BR" sz="2400" i="1" dirty="0" smtClean="0"/>
              <a:t>gerenciados</a:t>
            </a:r>
            <a:endParaRPr lang="pt-BR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0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5952853" y="171133"/>
            <a:ext cx="1407040" cy="6926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51520" y="764704"/>
            <a:ext cx="82421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Adequação do Regulamento Interno de Licitações e Contratos da Infraero</a:t>
            </a:r>
            <a:endParaRPr lang="pt-BR" sz="2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19" y="2060848"/>
            <a:ext cx="8242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Art. 4° Os procedimentos licitatórios e de contratos devem observar as seguintes diretrizes:</a:t>
            </a:r>
            <a:endParaRPr lang="pt-BR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3246592"/>
            <a:ext cx="82421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V – busca da maior vantagem, considerando </a:t>
            </a:r>
            <a:r>
              <a:rPr lang="pt-BR" sz="2400" b="1" dirty="0" smtClean="0"/>
              <a:t>custos e benefícios diretos e indiretos, </a:t>
            </a:r>
            <a:r>
              <a:rPr lang="pt-BR" sz="2400" dirty="0" smtClean="0"/>
              <a:t>de natureza econômica, social ou ambiental, inclusive os relativos à </a:t>
            </a:r>
            <a:r>
              <a:rPr lang="pt-BR" sz="2400" b="1" dirty="0" smtClean="0"/>
              <a:t>manutenção, ao desfazimento </a:t>
            </a:r>
            <a:r>
              <a:rPr lang="pt-BR" sz="2400" dirty="0" smtClean="0"/>
              <a:t>de bens e resíduos, ao índice de depreciação econômica e a outros fatores de igual relevância.</a:t>
            </a:r>
            <a:endParaRPr lang="pt-BR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4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5952853" y="171133"/>
            <a:ext cx="1407040" cy="6926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51519" y="2060848"/>
            <a:ext cx="82421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Art. 26° Na fase de preparação do procedimento licitatório devem ser elaborados os atos, expedidos os documentos necessários para caracterização do objeto a ser contratado e definidos os paramentos tais como: </a:t>
            </a:r>
            <a:endParaRPr lang="pt-BR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51520" y="764704"/>
            <a:ext cx="82421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Adequação do Regulamento Interno de Licitações e Contratos da Infraero</a:t>
            </a:r>
            <a:endParaRPr lang="pt-BR" sz="2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06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5952853" y="171133"/>
            <a:ext cx="1407040" cy="6926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1560" y="1718811"/>
            <a:ext cx="8242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VII – justificativa para:</a:t>
            </a:r>
            <a:endParaRPr lang="pt-BR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619672" y="2339008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g) As principais variávei</a:t>
            </a:r>
            <a:r>
              <a:rPr lang="pt-BR" sz="2400" dirty="0" smtClean="0">
                <a:cs typeface="Arial" panose="020B0604020202020204" pitchFamily="34" charset="0"/>
              </a:rPr>
              <a:t>s que interferem no custo do ciclo de vida do ativo:</a:t>
            </a:r>
            <a:endParaRPr lang="pt-BR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411760" y="3331983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cs typeface="Arial" panose="020B0604020202020204" pitchFamily="34" charset="0"/>
              </a:rPr>
              <a:t>1. custo de aquisição;</a:t>
            </a:r>
            <a:endParaRPr lang="pt-BR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411760" y="3921284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cs typeface="Arial" panose="020B0604020202020204" pitchFamily="34" charset="0"/>
              </a:rPr>
              <a:t>2. custo de manutenção;</a:t>
            </a:r>
            <a:endParaRPr lang="pt-BR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411760" y="4510585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cs typeface="Arial" panose="020B0604020202020204" pitchFamily="34" charset="0"/>
              </a:rPr>
              <a:t>3. custo de operação;</a:t>
            </a:r>
            <a:endParaRPr lang="pt-BR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411760" y="5099886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cs typeface="Arial" panose="020B0604020202020204" pitchFamily="34" charset="0"/>
              </a:rPr>
              <a:t>4. custo de descarte;</a:t>
            </a:r>
            <a:endParaRPr lang="pt-BR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51520" y="764704"/>
            <a:ext cx="82421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Adequação do Regulamento Interno de Licitações e Contratos da Infraero</a:t>
            </a:r>
            <a:endParaRPr lang="pt-BR" sz="2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3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5952853" y="171133"/>
            <a:ext cx="1407040" cy="6926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76625" y="3343635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§ 4° No caso da contratação de ativos, a definição do critério de julgamento deve levar e consideração o preço de aquisição, </a:t>
            </a:r>
            <a:r>
              <a:rPr lang="pt-BR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acrescido do custo do ciclo de vida </a:t>
            </a:r>
            <a:r>
              <a:rPr lang="pt-BR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inclusive os relativos à manutenção, operação e ao desfazimento de bens e resíduos, ao índice de depreciação econômica e a outros fatores de igual relevância. </a:t>
            </a:r>
            <a:endParaRPr lang="pt-BR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79198" y="1916832"/>
            <a:ext cx="8242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Art. 27° O instrumento convocatório deve estabelecer regras a serem observadas no procedimento licitatório, indicando o seguinte:</a:t>
            </a:r>
            <a:endParaRPr lang="pt-BR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51520" y="764704"/>
            <a:ext cx="82421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Adequação do Regulamento Interno de Licitações e Contratos da Infraero</a:t>
            </a:r>
            <a:endParaRPr lang="pt-BR" sz="2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2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5952853" y="171133"/>
            <a:ext cx="1407040" cy="6926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76625" y="3343635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§ 1° Os custos indiretos, relacionados com as </a:t>
            </a:r>
            <a:r>
              <a:rPr lang="pt-BR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despesas de manutenção, utilização, reposição</a:t>
            </a:r>
            <a:r>
              <a:rPr lang="pt-BR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, depreciação e impacto ambiental, entre outros fatores, podem ser considerados para a definição do menor dispêndio, sempre que objetivamente mensuráveis, conforme dispuser no normativo interno. </a:t>
            </a:r>
            <a:endParaRPr lang="pt-BR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79198" y="1916832"/>
            <a:ext cx="8242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Art. 37° O julgamento pelo menor preço ou maior desconto deve considerar o menor dispêndio, atendidos os parâmetros mínimos de qualidade definidos no instrumento convocatório.</a:t>
            </a:r>
            <a:endParaRPr lang="pt-BR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764704"/>
            <a:ext cx="82421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Adequação do Regulamento Interno de Licitações e Contratos da Infraero</a:t>
            </a:r>
            <a:endParaRPr lang="pt-BR" sz="2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8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raero-40anos-ajustad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Infraero-40anos-ajustado</Template>
  <TotalTime>18398</TotalTime>
  <Words>966</Words>
  <Application>Microsoft Office PowerPoint</Application>
  <PresentationFormat>Apresentação na tela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MS PGothic</vt:lpstr>
      <vt:lpstr>Arial</vt:lpstr>
      <vt:lpstr>Calibri</vt:lpstr>
      <vt:lpstr>Times New Roman</vt:lpstr>
      <vt:lpstr>Infraero-40anos-ajustado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INFRAERO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infraero</dc:creator>
  <cp:lastModifiedBy>Leonardo Roberto da Silva Santos</cp:lastModifiedBy>
  <cp:revision>507</cp:revision>
  <cp:lastPrinted>2015-04-20T19:38:57Z</cp:lastPrinted>
  <dcterms:created xsi:type="dcterms:W3CDTF">2013-04-29T11:56:45Z</dcterms:created>
  <dcterms:modified xsi:type="dcterms:W3CDTF">2018-06-01T20:42:36Z</dcterms:modified>
</cp:coreProperties>
</file>