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95" r:id="rId3"/>
    <p:sldId id="302" r:id="rId4"/>
    <p:sldId id="303" r:id="rId5"/>
    <p:sldId id="296" r:id="rId6"/>
    <p:sldId id="300" r:id="rId7"/>
    <p:sldId id="297" r:id="rId8"/>
    <p:sldId id="298" r:id="rId9"/>
    <p:sldId id="301" r:id="rId10"/>
    <p:sldId id="299" r:id="rId11"/>
    <p:sldId id="257" r:id="rId12"/>
    <p:sldId id="262" r:id="rId13"/>
    <p:sldId id="271" r:id="rId14"/>
    <p:sldId id="273" r:id="rId15"/>
    <p:sldId id="272" r:id="rId16"/>
    <p:sldId id="275" r:id="rId17"/>
    <p:sldId id="276" r:id="rId18"/>
    <p:sldId id="274" r:id="rId19"/>
    <p:sldId id="277" r:id="rId20"/>
    <p:sldId id="278" r:id="rId21"/>
    <p:sldId id="279" r:id="rId22"/>
    <p:sldId id="286" r:id="rId23"/>
    <p:sldId id="280" r:id="rId24"/>
    <p:sldId id="287" r:id="rId25"/>
    <p:sldId id="281" r:id="rId26"/>
    <p:sldId id="282" r:id="rId27"/>
    <p:sldId id="294" r:id="rId28"/>
    <p:sldId id="283" r:id="rId29"/>
    <p:sldId id="285" r:id="rId30"/>
    <p:sldId id="288" r:id="rId31"/>
    <p:sldId id="304" r:id="rId32"/>
    <p:sldId id="258" r:id="rId33"/>
    <p:sldId id="25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71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75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52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99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76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36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35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5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45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0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032F9-DADC-4336-A688-611202643D13}" type="datetimeFigureOut">
              <a:rPr lang="pt-BR" smtClean="0"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7AF8-339F-4148-B93B-9FEB0A43E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26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enato.fenili@camara.leg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6480" y="0"/>
            <a:ext cx="93119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 smtClean="0">
                <a:solidFill>
                  <a:srgbClr val="002060"/>
                </a:solidFill>
              </a:rPr>
              <a:t>Lab-Comp</a:t>
            </a:r>
            <a:endParaRPr lang="pt-BR" sz="6000" b="1" dirty="0">
              <a:solidFill>
                <a:srgbClr val="002060"/>
              </a:solidFill>
            </a:endParaRPr>
          </a:p>
          <a:p>
            <a:pPr algn="ctr"/>
            <a:endParaRPr lang="pt-BR" sz="6000" b="1" dirty="0">
              <a:solidFill>
                <a:srgbClr val="002060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(</a:t>
            </a:r>
            <a:r>
              <a:rPr lang="pt-BR" sz="3600" b="1" i="1" dirty="0" err="1" smtClean="0">
                <a:solidFill>
                  <a:srgbClr val="002060"/>
                </a:solidFill>
              </a:rPr>
              <a:t>best</a:t>
            </a:r>
            <a:r>
              <a:rPr lang="pt-BR" sz="3600" b="1" i="1" dirty="0" smtClean="0">
                <a:solidFill>
                  <a:srgbClr val="002060"/>
                </a:solidFill>
              </a:rPr>
              <a:t> </a:t>
            </a:r>
            <a:r>
              <a:rPr lang="pt-BR" sz="3600" b="1" i="1" dirty="0" err="1" smtClean="0">
                <a:solidFill>
                  <a:srgbClr val="002060"/>
                </a:solidFill>
              </a:rPr>
              <a:t>value</a:t>
            </a:r>
            <a:r>
              <a:rPr lang="pt-BR" sz="3600" b="1" i="1" dirty="0" smtClean="0">
                <a:solidFill>
                  <a:srgbClr val="002060"/>
                </a:solidFill>
              </a:rPr>
              <a:t> </a:t>
            </a:r>
            <a:r>
              <a:rPr lang="pt-BR" sz="3600" b="1" dirty="0" smtClean="0">
                <a:solidFill>
                  <a:srgbClr val="002060"/>
                </a:solidFill>
              </a:rPr>
              <a:t>e inovação </a:t>
            </a:r>
            <a:r>
              <a:rPr lang="pt-BR" sz="3600" b="1" i="1" dirty="0">
                <a:solidFill>
                  <a:srgbClr val="002060"/>
                </a:solidFill>
              </a:rPr>
              <a:t>bottom up</a:t>
            </a:r>
            <a:r>
              <a:rPr lang="pt-BR" sz="3600" b="1" dirty="0">
                <a:solidFill>
                  <a:srgbClr val="002060"/>
                </a:solidFill>
              </a:rPr>
              <a:t> nas compras públicas</a:t>
            </a:r>
            <a:r>
              <a:rPr lang="pt-BR" sz="2400" b="1" dirty="0">
                <a:solidFill>
                  <a:srgbClr val="002060"/>
                </a:solidFill>
              </a:rPr>
              <a:t>)</a:t>
            </a:r>
          </a:p>
          <a:p>
            <a:pPr algn="ctr"/>
            <a:endParaRPr lang="pt-BR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s://camaranet.camara.leg.br/documents/369309/0/Imagem1.jpg/03abc3bb-8dc2-48ac-9098-f62f6fa0cdd2?t=1483620433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19087"/>
            <a:ext cx="21050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495" y="3187700"/>
            <a:ext cx="56292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41" y="35982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7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647076" y="76686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compras e contratações públicas precisam de </a:t>
            </a:r>
            <a:r>
              <a:rPr lang="pt-BR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de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9" y="310700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46" y="2362406"/>
            <a:ext cx="7748298" cy="3915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0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1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 que é inovação?</a:t>
            </a:r>
          </a:p>
        </p:txBody>
      </p:sp>
      <p:pic>
        <p:nvPicPr>
          <p:cNvPr id="1026" name="Picture 2" descr="Resultado de imagem para keep calm inov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439861"/>
            <a:ext cx="2841625" cy="359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17" y="125285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" y="152082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49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323850" y="3086100"/>
            <a:ext cx="11506200" cy="1309688"/>
          </a:xfrm>
        </p:spPr>
        <p:txBody>
          <a:bodyPr>
            <a:noAutofit/>
          </a:bodyPr>
          <a:lstStyle/>
          <a:p>
            <a:pPr algn="just"/>
            <a:r>
              <a:rPr lang="pt-BR" sz="4000" b="1" i="1" dirty="0">
                <a:solidFill>
                  <a:srgbClr val="C00000"/>
                </a:solidFill>
                <a:latin typeface="+mn-lt"/>
              </a:rPr>
              <a:t>Inovação</a:t>
            </a:r>
            <a:r>
              <a:rPr lang="pt-BR" sz="40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t-BR" sz="4000" i="1" dirty="0">
                <a:solidFill>
                  <a:srgbClr val="002060"/>
                </a:solidFill>
                <a:latin typeface="+mn-lt"/>
              </a:rPr>
              <a:t>só pode ser concebida como tal quando a mudança, de fato, agrega valor em termos de resolução de problemas, e as soluções e os novos procedimentos podem ser repetidos sistematicamente </a:t>
            </a:r>
            <a:r>
              <a:rPr lang="pt-BR" sz="4000" dirty="0">
                <a:solidFill>
                  <a:srgbClr val="002060"/>
                </a:solidFill>
                <a:latin typeface="+mn-lt"/>
              </a:rPr>
              <a:t>(SUNDBO; GALLOUJ, 1998, p. 4)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0"/>
            <a:ext cx="3695700" cy="15854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5" y="221292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42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785111" y="196848"/>
            <a:ext cx="10515600" cy="1101725"/>
          </a:xfrm>
        </p:spPr>
        <p:txBody>
          <a:bodyPr>
            <a:normAutofit/>
          </a:bodyPr>
          <a:lstStyle/>
          <a:p>
            <a:pPr algn="ctr"/>
            <a:r>
              <a:rPr lang="pt-BR" sz="3200" b="1" u="sng" dirty="0">
                <a:solidFill>
                  <a:srgbClr val="002060"/>
                </a:solidFill>
              </a:rPr>
              <a:t>Direção da inovação nas compras públicas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8573"/>
            <a:ext cx="4770623" cy="4346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6848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42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736854" y="365250"/>
            <a:ext cx="10515600" cy="1101725"/>
          </a:xfrm>
        </p:spPr>
        <p:txBody>
          <a:bodyPr>
            <a:normAutofit/>
          </a:bodyPr>
          <a:lstStyle/>
          <a:p>
            <a:pPr algn="ctr"/>
            <a:r>
              <a:rPr lang="pt-BR" sz="3600" b="1" u="sng" dirty="0" smtClean="0">
                <a:solidFill>
                  <a:srgbClr val="002060"/>
                </a:solidFill>
              </a:rPr>
              <a:t>O </a:t>
            </a:r>
            <a:r>
              <a:rPr lang="pt-BR" sz="3600" b="1" u="sng" dirty="0">
                <a:solidFill>
                  <a:srgbClr val="002060"/>
                </a:solidFill>
              </a:rPr>
              <a:t>conceito de inovatividade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333500"/>
            <a:ext cx="7387340" cy="4343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6848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31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895350" y="9223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>
                <a:solidFill>
                  <a:srgbClr val="002060"/>
                </a:solidFill>
              </a:rPr>
              <a:t>Como alterar a cultura organizacional do setor de compras, de sorte a garantir a </a:t>
            </a:r>
            <a:r>
              <a:rPr lang="pt-BR" b="1" i="1" dirty="0">
                <a:solidFill>
                  <a:srgbClr val="C00000"/>
                </a:solidFill>
              </a:rPr>
              <a:t>inovatividade</a:t>
            </a:r>
            <a:r>
              <a:rPr lang="pt-BR" b="1" i="1" dirty="0">
                <a:solidFill>
                  <a:srgbClr val="002060"/>
                </a:solidFill>
              </a:rPr>
              <a:t> como prática de gestão institucionalizada?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2807392"/>
            <a:ext cx="2533650" cy="2549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6848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22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>
            <a:normAutofit/>
          </a:bodyPr>
          <a:lstStyle/>
          <a:p>
            <a:pPr algn="ctr"/>
            <a:r>
              <a:rPr lang="pt-BR" sz="3200" b="1" u="sng" dirty="0">
                <a:solidFill>
                  <a:srgbClr val="002060"/>
                </a:solidFill>
              </a:rPr>
              <a:t>Espaços intermediários – </a:t>
            </a:r>
            <a:r>
              <a:rPr lang="pt-BR" sz="3200" b="1" i="1" u="sng" dirty="0">
                <a:solidFill>
                  <a:srgbClr val="002060"/>
                </a:solidFill>
              </a:rPr>
              <a:t>“</a:t>
            </a:r>
            <a:r>
              <a:rPr lang="pt-BR" sz="3200" b="1" i="1" u="sng" dirty="0" err="1">
                <a:solidFill>
                  <a:srgbClr val="002060"/>
                </a:solidFill>
              </a:rPr>
              <a:t>linking</a:t>
            </a:r>
            <a:r>
              <a:rPr lang="pt-BR" sz="3200" b="1" i="1" u="sng" dirty="0">
                <a:solidFill>
                  <a:srgbClr val="002060"/>
                </a:solidFill>
              </a:rPr>
              <a:t> </a:t>
            </a:r>
            <a:r>
              <a:rPr lang="pt-BR" sz="3200" b="1" i="1" u="sng" dirty="0" err="1">
                <a:solidFill>
                  <a:srgbClr val="002060"/>
                </a:solidFill>
              </a:rPr>
              <a:t>bees</a:t>
            </a:r>
            <a:r>
              <a:rPr lang="pt-BR" sz="3200" b="1" i="1" u="sng" dirty="0">
                <a:solidFill>
                  <a:srgbClr val="002060"/>
                </a:solidFill>
              </a:rPr>
              <a:t> </a:t>
            </a:r>
            <a:r>
              <a:rPr lang="pt-BR" sz="3200" b="1" i="1" u="sng" dirty="0" err="1">
                <a:solidFill>
                  <a:srgbClr val="002060"/>
                </a:solidFill>
              </a:rPr>
              <a:t>to</a:t>
            </a:r>
            <a:r>
              <a:rPr lang="pt-BR" sz="3200" b="1" i="1" u="sng" dirty="0">
                <a:solidFill>
                  <a:srgbClr val="002060"/>
                </a:solidFill>
              </a:rPr>
              <a:t> </a:t>
            </a:r>
            <a:r>
              <a:rPr lang="pt-BR" sz="3200" b="1" i="1" u="sng" dirty="0" err="1">
                <a:solidFill>
                  <a:srgbClr val="002060"/>
                </a:solidFill>
              </a:rPr>
              <a:t>the</a:t>
            </a:r>
            <a:r>
              <a:rPr lang="pt-BR" sz="3200" b="1" i="1" u="sng" dirty="0">
                <a:solidFill>
                  <a:srgbClr val="002060"/>
                </a:solidFill>
              </a:rPr>
              <a:t> </a:t>
            </a:r>
            <a:r>
              <a:rPr lang="pt-BR" sz="3200" b="1" i="1" u="sng" dirty="0" err="1">
                <a:solidFill>
                  <a:srgbClr val="002060"/>
                </a:solidFill>
              </a:rPr>
              <a:t>trees</a:t>
            </a:r>
            <a:r>
              <a:rPr lang="pt-BR" sz="3200" b="1" i="1" u="sng" dirty="0">
                <a:solidFill>
                  <a:srgbClr val="002060"/>
                </a:solidFill>
              </a:rPr>
              <a:t>”</a:t>
            </a:r>
            <a:endParaRPr lang="pt-BR" sz="3200" b="1" u="sng" dirty="0">
              <a:solidFill>
                <a:srgbClr val="002060"/>
              </a:solidFill>
            </a:endParaRP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87630" y="185737"/>
            <a:ext cx="6324600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00000"/>
                </a:solidFill>
              </a:rPr>
              <a:t>Inovatividade</a:t>
            </a:r>
          </a:p>
        </p:txBody>
      </p:sp>
      <p:pic>
        <p:nvPicPr>
          <p:cNvPr id="14338" name="Picture 2" descr="Resultado de imagem para abel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141537"/>
            <a:ext cx="5048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árv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646238"/>
            <a:ext cx="32004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451099"/>
            <a:ext cx="3486150" cy="216639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91050" y="2235993"/>
            <a:ext cx="3771900" cy="2755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24" y="77373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19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25405" y="994495"/>
            <a:ext cx="8812923" cy="5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 </a:t>
            </a:r>
            <a:r>
              <a:rPr lang="pt-B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como inovar?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Resultado de imagem para mão na m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78" y="1962430"/>
            <a:ext cx="7094257" cy="359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6848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80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colocar um tijolo no mu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839912"/>
            <a:ext cx="4130675" cy="275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man on the 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88583"/>
            <a:ext cx="46863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6848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76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49205" y="461095"/>
            <a:ext cx="8812923" cy="5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percepção do processo de compras e contratações como um serviço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4" y="1485900"/>
            <a:ext cx="70389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15" y="0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43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18164" y="343072"/>
            <a:ext cx="91440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“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”?</a:t>
            </a:r>
            <a:endParaRPr lang="en-US" sz="2800" b="1" i="1" u="sng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1044">
            <a:off x="314507" y="673515"/>
            <a:ext cx="3849166" cy="705744"/>
          </a:xfrm>
          <a:prstGeom prst="rect">
            <a:avLst/>
          </a:prstGeom>
        </p:spPr>
      </p:pic>
      <p:pic>
        <p:nvPicPr>
          <p:cNvPr id="2052" name="Picture 4" descr="Resultado de imagem para prefeitura piau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023">
            <a:off x="8831641" y="2096767"/>
            <a:ext cx="2817683" cy="1878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4152">
            <a:off x="9061767" y="400299"/>
            <a:ext cx="2104154" cy="121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upo 8"/>
          <p:cNvGrpSpPr/>
          <p:nvPr/>
        </p:nvGrpSpPr>
        <p:grpSpPr>
          <a:xfrm rot="213915">
            <a:off x="466732" y="2055643"/>
            <a:ext cx="3703815" cy="925396"/>
            <a:chOff x="1418164" y="2200934"/>
            <a:chExt cx="4448175" cy="1081718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8164" y="2200934"/>
              <a:ext cx="4391025" cy="51209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8164" y="2739412"/>
              <a:ext cx="4448175" cy="54324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 rot="21442997">
            <a:off x="533533" y="3668187"/>
            <a:ext cx="3212100" cy="2551508"/>
            <a:chOff x="462517" y="3974847"/>
            <a:chExt cx="3071257" cy="2433770"/>
          </a:xfrm>
        </p:grpSpPr>
        <p:pic>
          <p:nvPicPr>
            <p:cNvPr id="2056" name="Picture 8" descr="Resultado de imagem para &quot;pregão presencial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17" y="4688713"/>
              <a:ext cx="3071257" cy="171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345" y="3974847"/>
              <a:ext cx="2762250" cy="523875"/>
            </a:xfrm>
            <a:prstGeom prst="rect">
              <a:avLst/>
            </a:prstGeom>
          </p:spPr>
        </p:pic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91786">
            <a:off x="9005422" y="4805024"/>
            <a:ext cx="2387569" cy="147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Resultado de imagem para desigualdade social bras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73" y="1972936"/>
            <a:ext cx="4182716" cy="294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41" y="35982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7184" y="4700699"/>
            <a:ext cx="267075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Desenvolvimento de competências dos clientes</a:t>
            </a:r>
          </a:p>
        </p:txBody>
      </p:sp>
      <p:cxnSp>
        <p:nvCxnSpPr>
          <p:cNvPr id="8" name="Conector reto 7"/>
          <p:cNvCxnSpPr>
            <a:stCxn id="6" idx="0"/>
          </p:cNvCxnSpPr>
          <p:nvPr/>
        </p:nvCxnSpPr>
        <p:spPr>
          <a:xfrm flipV="1">
            <a:off x="1452562" y="3448050"/>
            <a:ext cx="414338" cy="1252649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1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04899"/>
            <a:ext cx="267075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Desenvolvimento de competências do </a:t>
            </a:r>
            <a:r>
              <a:rPr lang="pt-BR" sz="2400" b="1" dirty="0" smtClean="0">
                <a:solidFill>
                  <a:srgbClr val="002060"/>
                </a:solidFill>
              </a:rPr>
              <a:t>prestador (certificação)</a:t>
            </a:r>
            <a:endParaRPr lang="pt-BR" sz="2400" b="1" dirty="0">
              <a:solidFill>
                <a:srgbClr val="00206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670755" y="805063"/>
            <a:ext cx="967795" cy="147437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7184" y="5310299"/>
            <a:ext cx="267075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Implantação de um Plano Anual de Capacitação</a:t>
            </a: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452562" y="952500"/>
            <a:ext cx="2185988" cy="4357799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1452562" y="3448051"/>
            <a:ext cx="414338" cy="1862248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6568"/>
            <a:ext cx="2670755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Implantação de </a:t>
            </a:r>
            <a:r>
              <a:rPr lang="pt-BR" b="1" dirty="0">
                <a:solidFill>
                  <a:srgbClr val="C00000"/>
                </a:solidFill>
              </a:rPr>
              <a:t>pesquisa de </a:t>
            </a:r>
            <a:r>
              <a:rPr lang="pt-BR" b="1" dirty="0" smtClean="0">
                <a:solidFill>
                  <a:srgbClr val="C00000"/>
                </a:solidFill>
              </a:rPr>
              <a:t>satisfação</a:t>
            </a:r>
            <a:r>
              <a:rPr lang="pt-BR" b="1" dirty="0" smtClean="0">
                <a:solidFill>
                  <a:srgbClr val="002060"/>
                </a:solidFill>
              </a:rPr>
              <a:t>, com retroalimentação e ementário de lições aprendidas</a:t>
            </a:r>
            <a:endParaRPr lang="pt-BR" b="1" dirty="0">
              <a:solidFill>
                <a:srgbClr val="00206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670755" y="1186063"/>
            <a:ext cx="491545" cy="600165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332622" y="271351"/>
            <a:ext cx="267075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Implantação de novos protocolos de relacionamento com o mercado</a:t>
            </a:r>
          </a:p>
        </p:txBody>
      </p:sp>
      <p:cxnSp>
        <p:nvCxnSpPr>
          <p:cNvPr id="8" name="Conector reto 7"/>
          <p:cNvCxnSpPr>
            <a:cxnSpLocks/>
            <a:endCxn id="6" idx="1"/>
          </p:cNvCxnSpPr>
          <p:nvPr/>
        </p:nvCxnSpPr>
        <p:spPr>
          <a:xfrm flipV="1">
            <a:off x="6660864" y="1056181"/>
            <a:ext cx="2671758" cy="323849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10550" y="5043599"/>
            <a:ext cx="329565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Novas funcionalidades / sistemas de </a:t>
            </a:r>
            <a:r>
              <a:rPr lang="pt-BR" sz="2400" b="1" dirty="0" smtClean="0">
                <a:solidFill>
                  <a:srgbClr val="002060"/>
                </a:solidFill>
              </a:rPr>
              <a:t>TIC (painéis de informações gerenciais etc.)</a:t>
            </a:r>
            <a:endParaRPr lang="pt-BR" sz="2400" b="1" dirty="0">
              <a:solidFill>
                <a:srgbClr val="002060"/>
              </a:solidFill>
            </a:endParaRPr>
          </a:p>
        </p:txBody>
      </p:sp>
      <p:cxnSp>
        <p:nvCxnSpPr>
          <p:cNvPr id="8" name="Conector reto 7"/>
          <p:cNvCxnSpPr>
            <a:stCxn id="6" idx="1"/>
          </p:cNvCxnSpPr>
          <p:nvPr/>
        </p:nvCxnSpPr>
        <p:spPr>
          <a:xfrm flipH="1" flipV="1">
            <a:off x="6286500" y="4429532"/>
            <a:ext cx="1924050" cy="1398897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9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10550" y="5043599"/>
            <a:ext cx="267075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Novos regulamentos / normas</a:t>
            </a:r>
          </a:p>
        </p:txBody>
      </p:sp>
      <p:cxnSp>
        <p:nvCxnSpPr>
          <p:cNvPr id="8" name="Conector reto 7"/>
          <p:cNvCxnSpPr>
            <a:stCxn id="6" idx="1"/>
          </p:cNvCxnSpPr>
          <p:nvPr/>
        </p:nvCxnSpPr>
        <p:spPr>
          <a:xfrm flipH="1" flipV="1">
            <a:off x="6267450" y="4857750"/>
            <a:ext cx="1943100" cy="786014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10550" y="5043599"/>
            <a:ext cx="3733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Consulta pública interna na confecção de normativos (Ato da Mesa nº 34/03)</a:t>
            </a:r>
            <a:endParaRPr lang="pt-BR" sz="2400" b="1" dirty="0">
              <a:solidFill>
                <a:srgbClr val="002060"/>
              </a:solidFill>
            </a:endParaRPr>
          </a:p>
        </p:txBody>
      </p:sp>
      <p:cxnSp>
        <p:nvCxnSpPr>
          <p:cNvPr id="8" name="Conector reto 7"/>
          <p:cNvCxnSpPr>
            <a:stCxn id="6" idx="1"/>
          </p:cNvCxnSpPr>
          <p:nvPr/>
        </p:nvCxnSpPr>
        <p:spPr>
          <a:xfrm flipH="1" flipV="1">
            <a:off x="6163734" y="4826000"/>
            <a:ext cx="2046816" cy="817764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10550" y="5043599"/>
            <a:ext cx="3733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Instrumentos de governança: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PLS,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PACC</a:t>
            </a:r>
            <a:r>
              <a:rPr lang="pt-BR" sz="2400" b="1" dirty="0">
                <a:solidFill>
                  <a:srgbClr val="002060"/>
                </a:solidFill>
              </a:rPr>
              <a:t>, PECC, Plano de gestão de riscos....</a:t>
            </a:r>
          </a:p>
        </p:txBody>
      </p:sp>
      <p:cxnSp>
        <p:nvCxnSpPr>
          <p:cNvPr id="8" name="Conector reto 7"/>
          <p:cNvCxnSpPr>
            <a:stCxn id="6" idx="1"/>
          </p:cNvCxnSpPr>
          <p:nvPr/>
        </p:nvCxnSpPr>
        <p:spPr>
          <a:xfrm flipH="1" flipV="1">
            <a:off x="6305550" y="5238750"/>
            <a:ext cx="1905000" cy="589679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10550" y="5043599"/>
            <a:ext cx="3733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Novos checklists, modelos de TR e </a:t>
            </a:r>
            <a:r>
              <a:rPr lang="pt-BR" sz="2400" b="1" dirty="0" smtClean="0">
                <a:solidFill>
                  <a:srgbClr val="002060"/>
                </a:solidFill>
              </a:rPr>
              <a:t>ETP (vinculados ao PACC)</a:t>
            </a:r>
            <a:endParaRPr lang="pt-BR" sz="2400" b="1" dirty="0">
              <a:solidFill>
                <a:srgbClr val="002060"/>
              </a:solidFill>
            </a:endParaRPr>
          </a:p>
        </p:txBody>
      </p:sp>
      <p:cxnSp>
        <p:nvCxnSpPr>
          <p:cNvPr id="8" name="Conector reto 7"/>
          <p:cNvCxnSpPr>
            <a:stCxn id="6" idx="1"/>
          </p:cNvCxnSpPr>
          <p:nvPr/>
        </p:nvCxnSpPr>
        <p:spPr>
          <a:xfrm flipH="1">
            <a:off x="6324600" y="5643764"/>
            <a:ext cx="1885950" cy="33136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2562974" y="1108310"/>
            <a:ext cx="6987427" cy="9941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práticas de governança adotadas pela APF (Acórdão 508/18 – Plenário TCU)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416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2636912"/>
            <a:ext cx="8719954" cy="19442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41" y="35982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10550" y="5043599"/>
            <a:ext cx="3733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Inclusão de cláusulas de ações afirmativas em contratos.</a:t>
            </a:r>
          </a:p>
        </p:txBody>
      </p:sp>
      <p:cxnSp>
        <p:nvCxnSpPr>
          <p:cNvPr id="8" name="Conector reto 7"/>
          <p:cNvCxnSpPr>
            <a:cxnSpLocks/>
            <a:stCxn id="6" idx="0"/>
          </p:cNvCxnSpPr>
          <p:nvPr/>
        </p:nvCxnSpPr>
        <p:spPr>
          <a:xfrm flipH="1" flipV="1">
            <a:off x="9809018" y="3343565"/>
            <a:ext cx="268432" cy="1700034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42" y="-5216"/>
            <a:ext cx="9215438" cy="6863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45936" y="5098463"/>
            <a:ext cx="566928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2060"/>
                </a:solidFill>
              </a:rPr>
              <a:t>Parcerias (UnB, SEBRAE, ONU(?));</a:t>
            </a:r>
          </a:p>
          <a:p>
            <a:pPr algn="just"/>
            <a:endParaRPr lang="pt-BR" sz="24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2060"/>
                </a:solidFill>
              </a:rPr>
              <a:t>Geração de conhecimento (artigos em periódicos científicos)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m para obrigado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02" y="560342"/>
            <a:ext cx="7094399" cy="473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427514" y="1873521"/>
            <a:ext cx="7772400" cy="91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002060"/>
                </a:solidFill>
              </a:rPr>
              <a:t>Renato Fenili</a:t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Diretor da Central de Compras da Câmara dos Deputados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884714" y="2938305"/>
            <a:ext cx="6858000" cy="81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renato.fenili@camara.leg.br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(61) 3216-4700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6848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17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416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57" y="39416"/>
            <a:ext cx="5722409" cy="65165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41" y="35982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1185333" y="9524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</a:t>
            </a:r>
            <a:r>
              <a:rPr lang="pt-BR" sz="36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pt-BR" sz="3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pt-BR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É </a:t>
            </a:r>
            <a:r>
              <a:rPr lang="pt-BR" sz="36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pt-BR" sz="3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pt-BR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quem?</a:t>
            </a:r>
            <a:endParaRPr lang="pt-BR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6"/>
          <p:cNvSpPr txBox="1">
            <a:spLocks/>
          </p:cNvSpPr>
          <p:nvPr/>
        </p:nvSpPr>
        <p:spPr>
          <a:xfrm>
            <a:off x="939800" y="15208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O que é </a:t>
            </a:r>
            <a:r>
              <a:rPr lang="pt-BR" sz="3600" i="1" dirty="0" err="1"/>
              <a:t>best</a:t>
            </a:r>
            <a:r>
              <a:rPr lang="pt-BR" sz="3600" i="1" dirty="0"/>
              <a:t> </a:t>
            </a:r>
            <a:r>
              <a:rPr lang="pt-BR" sz="3600" i="1" dirty="0" err="1"/>
              <a:t>value</a:t>
            </a:r>
            <a:r>
              <a:rPr lang="pt-BR" sz="3600" i="1" dirty="0"/>
              <a:t> </a:t>
            </a:r>
            <a:r>
              <a:rPr lang="pt-BR" sz="3600" dirty="0"/>
              <a:t>no Brasil? É diferente do </a:t>
            </a:r>
            <a:r>
              <a:rPr lang="pt-BR" sz="3600" i="1" dirty="0" err="1"/>
              <a:t>best</a:t>
            </a:r>
            <a:r>
              <a:rPr lang="pt-BR" sz="3600" i="1" dirty="0"/>
              <a:t> </a:t>
            </a:r>
            <a:r>
              <a:rPr lang="pt-BR" sz="3600" i="1" dirty="0" err="1"/>
              <a:t>value</a:t>
            </a:r>
            <a:r>
              <a:rPr lang="pt-BR" sz="3600" i="1" dirty="0"/>
              <a:t> </a:t>
            </a:r>
            <a:r>
              <a:rPr lang="pt-BR" sz="3600" dirty="0"/>
              <a:t>nos EUA?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939800" y="4835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/>
              <a:t>Compras públicas devem ser ferramental de execução de políticas públicas?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3" y="95248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41" y="35982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6"/>
          <p:cNvSpPr txBox="1">
            <a:spLocks/>
          </p:cNvSpPr>
          <p:nvPr/>
        </p:nvSpPr>
        <p:spPr>
          <a:xfrm>
            <a:off x="880531" y="31390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O quanto a compreensão e a efetiva busca pelo </a:t>
            </a:r>
            <a:r>
              <a:rPr lang="pt-BR" sz="4000" i="1" dirty="0" err="1" smtClean="0"/>
              <a:t>best</a:t>
            </a:r>
            <a:r>
              <a:rPr lang="pt-BR" sz="4000" i="1" dirty="0" smtClean="0"/>
              <a:t> </a:t>
            </a:r>
            <a:r>
              <a:rPr lang="pt-BR" sz="4000" i="1" dirty="0" err="1" smtClean="0"/>
              <a:t>value</a:t>
            </a:r>
            <a:r>
              <a:rPr lang="pt-BR" sz="4000" i="1" dirty="0" smtClean="0"/>
              <a:t> </a:t>
            </a:r>
            <a:r>
              <a:rPr lang="pt-BR" sz="4000" dirty="0" smtClean="0"/>
              <a:t>é um sintoma ideológico?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24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175494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49" y="56700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objetivos 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5" y="908720"/>
            <a:ext cx="972107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9177246" y="2061634"/>
            <a:ext cx="147565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650521" y="3558661"/>
            <a:ext cx="147565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7633840" y="3558661"/>
            <a:ext cx="147565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202379" y="3547027"/>
            <a:ext cx="147565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716688" y="5085184"/>
            <a:ext cx="147565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93241" y="5090864"/>
            <a:ext cx="147565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632520" y="5085184"/>
            <a:ext cx="147565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162690" y="5054424"/>
            <a:ext cx="147565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4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991544" y="1268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futuro, comprar vai ser mais simples?</a:t>
            </a:r>
            <a:endParaRPr lang="pt-BR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Resultado de imagem para outside th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3429001"/>
            <a:ext cx="4775179" cy="2984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9" y="310700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175494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15373" y="678455"/>
            <a:ext cx="5859745" cy="29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10 anos, não se falava em....</a:t>
            </a:r>
            <a:endParaRPr 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62051" y="1697320"/>
            <a:ext cx="3312573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27000" dir="84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Termo de referência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64254" y="5319210"/>
            <a:ext cx="758541" cy="553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ETP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31855" y="3095428"/>
            <a:ext cx="272767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Gestão de riscos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4966" y="4216537"/>
            <a:ext cx="4383892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27000" dir="84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nas aquisições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20038" y="2207926"/>
            <a:ext cx="3007683" cy="553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Plano de Compras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760921" y="3504244"/>
            <a:ext cx="721672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27000" dir="84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PLS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75721" y="5495360"/>
            <a:ext cx="4070473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27000" dir="84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Compras compartilhadas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986212" y="4411726"/>
            <a:ext cx="665567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27000" dir="84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LAI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49" y="56700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ixaDeTexto 11"/>
          <p:cNvSpPr txBox="1"/>
          <p:nvPr/>
        </p:nvSpPr>
        <p:spPr>
          <a:xfrm>
            <a:off x="9444646" y="3857728"/>
            <a:ext cx="688009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27000" dir="84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IRP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937255" y="1143322"/>
            <a:ext cx="2018501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i="1" dirty="0" err="1" smtClean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Compliance</a:t>
            </a:r>
            <a:endParaRPr lang="pt-BR" sz="3000" i="1" dirty="0">
              <a:ln w="0"/>
              <a:solidFill>
                <a:srgbClr val="9E9273">
                  <a:lumMod val="1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656922" y="5647888"/>
            <a:ext cx="197534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 smtClean="0">
                <a:ln w="0"/>
                <a:solidFill>
                  <a:srgbClr val="9E9273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Integridade</a:t>
            </a:r>
            <a:endParaRPr lang="pt-BR" sz="3000" dirty="0">
              <a:ln w="0"/>
              <a:solidFill>
                <a:srgbClr val="9E9273">
                  <a:lumMod val="1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175494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0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-932688" y="204736"/>
            <a:ext cx="10515600" cy="1101725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rgbClr val="002060"/>
                </a:solidFill>
              </a:rPr>
              <a:t>Isso é boa governança?</a:t>
            </a:r>
          </a:p>
        </p:txBody>
      </p:sp>
      <p:pic>
        <p:nvPicPr>
          <p:cNvPr id="8194" name="Picture 2" descr="Resultado de imagem para bola de fe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16074"/>
            <a:ext cx="3781425" cy="3794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supe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069924"/>
            <a:ext cx="2873375" cy="45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6848"/>
            <a:ext cx="2714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" y="35483"/>
            <a:ext cx="712227" cy="7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53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388</Words>
  <Application>Microsoft Office PowerPoint</Application>
  <PresentationFormat>Widescreen</PresentationFormat>
  <Paragraphs>51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Avaliação de práticas de governança adotadas pela APF (Acórdão 508/18 – Plenário TCU)</vt:lpstr>
      <vt:lpstr>Apresentação do PowerPoint</vt:lpstr>
      <vt:lpstr>O que é best value? É best value para quem?</vt:lpstr>
      <vt:lpstr>Apresentação do PowerPoint</vt:lpstr>
      <vt:lpstr>No futuro, comprar vai ser mais simples?</vt:lpstr>
      <vt:lpstr>Apresentação do PowerPoint</vt:lpstr>
      <vt:lpstr>Isso é boa governança?</vt:lpstr>
      <vt:lpstr>As compras e contratações públicas precisam de compliance ou de inovação?</vt:lpstr>
      <vt:lpstr>O que é inovação?</vt:lpstr>
      <vt:lpstr>Inovação só pode ser concebida como tal quando a mudança, de fato, agrega valor em termos de resolução de problemas, e as soluções e os novos procedimentos podem ser repetidos sistematicamente (SUNDBO; GALLOUJ, 1998, p. 4)</vt:lpstr>
      <vt:lpstr>Direção da inovação nas compras públicas</vt:lpstr>
      <vt:lpstr>O conceito de inovatividade</vt:lpstr>
      <vt:lpstr>Como alterar a cultura organizacional do setor de compras, de sorte a garantir a inovatividade como prática de gestão institucionalizada?</vt:lpstr>
      <vt:lpstr>Espaços intermediários – “linking bees to the trees”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Maetê Domanski</dc:creator>
  <cp:lastModifiedBy>Renato Ribeiro Fenili</cp:lastModifiedBy>
  <cp:revision>64</cp:revision>
  <dcterms:created xsi:type="dcterms:W3CDTF">2018-01-29T19:09:12Z</dcterms:created>
  <dcterms:modified xsi:type="dcterms:W3CDTF">2018-06-07T18:52:32Z</dcterms:modified>
</cp:coreProperties>
</file>