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3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4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5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716" r:id="rId3"/>
    <p:sldMasterId id="2147483835" r:id="rId4"/>
    <p:sldMasterId id="2147483849" r:id="rId5"/>
    <p:sldMasterId id="2147483864" r:id="rId6"/>
  </p:sldMasterIdLst>
  <p:notesMasterIdLst>
    <p:notesMasterId r:id="rId23"/>
  </p:notesMasterIdLst>
  <p:handoutMasterIdLst>
    <p:handoutMasterId r:id="rId24"/>
  </p:handoutMasterIdLst>
  <p:sldIdLst>
    <p:sldId id="343" r:id="rId7"/>
    <p:sldId id="344" r:id="rId8"/>
    <p:sldId id="337" r:id="rId9"/>
    <p:sldId id="306" r:id="rId10"/>
    <p:sldId id="334" r:id="rId11"/>
    <p:sldId id="333" r:id="rId12"/>
    <p:sldId id="353" r:id="rId13"/>
    <p:sldId id="350" r:id="rId14"/>
    <p:sldId id="339" r:id="rId15"/>
    <p:sldId id="340" r:id="rId16"/>
    <p:sldId id="351" r:id="rId17"/>
    <p:sldId id="354" r:id="rId18"/>
    <p:sldId id="352" r:id="rId19"/>
    <p:sldId id="341" r:id="rId20"/>
    <p:sldId id="345" r:id="rId21"/>
    <p:sldId id="269" r:id="rId2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a Regina de Castro Alves" initials="CRdCA" lastIdx="10" clrIdx="0">
    <p:extLst>
      <p:ext uri="{19B8F6BF-5375-455C-9EA6-DF929625EA0E}">
        <p15:presenceInfo xmlns:p15="http://schemas.microsoft.com/office/powerpoint/2012/main" userId="S-1-5-21-3823220882-3813106159-3648312854-10057" providerId="AD"/>
      </p:ext>
    </p:extLst>
  </p:cmAuthor>
  <p:cmAuthor id="2" name="Celia Regina de Castro Alves" initials="CRdCA [2]" lastIdx="11" clrIdx="1">
    <p:extLst>
      <p:ext uri="{19B8F6BF-5375-455C-9EA6-DF929625EA0E}">
        <p15:presenceInfo xmlns:p15="http://schemas.microsoft.com/office/powerpoint/2012/main" userId="Celia Regina de Castro Alv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43771B"/>
    <a:srgbClr val="F2F2F2"/>
    <a:srgbClr val="F4EE00"/>
    <a:srgbClr val="A09F9A"/>
    <a:srgbClr val="939395"/>
    <a:srgbClr val="997C4C"/>
    <a:srgbClr val="185111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 autoAdjust="0"/>
    <p:restoredTop sz="94434" autoAdjust="0"/>
  </p:normalViewPr>
  <p:slideViewPr>
    <p:cSldViewPr snapToGrid="0">
      <p:cViewPr varScale="1">
        <p:scale>
          <a:sx n="88" d="100"/>
          <a:sy n="88" d="100"/>
        </p:scale>
        <p:origin x="8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9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4904-DD54-414D-B67B-C38AAAD1D1A3}" type="datetimeFigureOut">
              <a:rPr lang="pt-BR" smtClean="0"/>
              <a:t>06/06/2018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1281-CF1F-4D1E-AA75-5FAA13759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78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18335-47CA-44A7-AEFB-4F1A2F181A36}" type="datetimeFigureOut">
              <a:rPr lang="pt-BR" smtClean="0"/>
              <a:t>06/06/2018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48F4-0588-4B53-8BDE-97A8124FB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97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48F4-0588-4B53-8BDE-97A8124FB1E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89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48F4-0588-4B53-8BDE-97A8124FB1E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42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48F4-0588-4B53-8BDE-97A8124FB1E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97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48F4-0588-4B53-8BDE-97A8124FB1E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16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04ED-CE63-4D78-B742-9F10BC747382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8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04ED-CE63-4D78-B742-9F10BC747382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04ED-CE63-4D78-B742-9F10BC747382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04ED-CE63-4D78-B742-9F10BC747382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866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21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479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29977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503233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9040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48176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90903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76197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89699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43808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45051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58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039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03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53795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9409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386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054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320264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20136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72003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575435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9634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43720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283976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60899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623815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9613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38147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08140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51193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67956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884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841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40196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16360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8942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08287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21448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432989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835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731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07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2285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3780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23299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8712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70889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8023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28129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3072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666604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71995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13730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264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7965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3541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800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673316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95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24173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753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31912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97424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52071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30187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4816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90114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227441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61628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09395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02163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6582481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21515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6198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48550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82793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40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300684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43078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66239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602797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53426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8865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32061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070798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261407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016842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1471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12209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2660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370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000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254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334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516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7579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6913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466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2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017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3536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261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C7C9F"/>
              </a:buClr>
              <a:buSzPct val="100000"/>
              <a:buFont typeface="Arial" pitchFamily="34" charset="0"/>
              <a:buChar char="»"/>
              <a:defRPr sz="2800">
                <a:latin typeface="Calibri" pitchFamily="34" charset="0"/>
                <a:cs typeface="Calibri" pitchFamily="34" charset="0"/>
              </a:defRPr>
            </a:lvl1pPr>
            <a:lvl2pPr>
              <a:buClrTx/>
              <a:buFont typeface="Courier New" pitchFamily="49" charset="0"/>
              <a:buChar char="o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Arial" pitchFamily="34" charset="0"/>
              <a:buChar char="—"/>
              <a:defRPr sz="20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8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340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5411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2965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5784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4305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803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1476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5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105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508070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909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28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5628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7605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2956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C7C9F"/>
              </a:buClr>
              <a:buSzPct val="100000"/>
              <a:buFont typeface="Arial" pitchFamily="34" charset="0"/>
              <a:buChar char="»"/>
              <a:defRPr sz="2800">
                <a:latin typeface="Calibri" pitchFamily="34" charset="0"/>
                <a:cs typeface="Calibri" pitchFamily="34" charset="0"/>
              </a:defRPr>
            </a:lvl1pPr>
            <a:lvl2pPr>
              <a:buClrTx/>
              <a:buFont typeface="Courier New" pitchFamily="49" charset="0"/>
              <a:buChar char="o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Arial" pitchFamily="34" charset="0"/>
              <a:buChar char="—"/>
              <a:defRPr sz="20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8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6248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84125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998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2307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21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598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8448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1870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4997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65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4629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8269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7840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9560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281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C7C9F"/>
              </a:buClr>
              <a:buSzPct val="100000"/>
              <a:buFont typeface="Arial" pitchFamily="34" charset="0"/>
              <a:buChar char="»"/>
              <a:defRPr sz="2800">
                <a:latin typeface="Calibri" pitchFamily="34" charset="0"/>
                <a:cs typeface="Calibri" pitchFamily="34" charset="0"/>
              </a:defRPr>
            </a:lvl1pPr>
            <a:lvl2pPr>
              <a:buClrTx/>
              <a:buFont typeface="Courier New" pitchFamily="49" charset="0"/>
              <a:buChar char="o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Arial" pitchFamily="34" charset="0"/>
              <a:buChar char="—"/>
              <a:defRPr sz="20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8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289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558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7317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63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5871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33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02485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buSzPct val="100000"/>
              <a:defRPr sz="1400"/>
            </a:lvl3pPr>
            <a:lvl4pPr marL="514350" indent="-171450">
              <a:buClr>
                <a:schemeClr val="accent2"/>
              </a:buClr>
              <a:buSzPct val="100000"/>
              <a:defRPr sz="1400"/>
            </a:lvl4pPr>
            <a:lvl5pPr>
              <a:buClr>
                <a:schemeClr val="accent2"/>
              </a:buClr>
              <a:buSzPct val="100000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92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9427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8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31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6294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24939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0027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1746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3175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24958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40922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2387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3499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383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535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93120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103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9965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88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2848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7652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95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57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3123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709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66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3869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61771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5845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4666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84234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68420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79042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5696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4398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963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25719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691295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40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761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40284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274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2601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91375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6814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162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54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53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5916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7800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17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4294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64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374118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82570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044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182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965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4956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2955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98244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5607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807806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16782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0230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18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36298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283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28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84349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166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528559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810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22117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178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13661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408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05080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27626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38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9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61.xml"/><Relationship Id="rId5" Type="http://schemas.openxmlformats.org/officeDocument/2006/relationships/slideLayout" Target="../slideLayouts/slideLayout8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51.xml"/><Relationship Id="rId56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1.xml"/><Relationship Id="rId51" Type="http://schemas.openxmlformats.org/officeDocument/2006/relationships/slideLayout" Target="../slideLayouts/slideLayout54.xml"/><Relationship Id="rId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slideLayout" Target="../slideLayouts/slideLayout49.xml"/><Relationship Id="rId59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23.xml"/><Relationship Id="rId41" Type="http://schemas.openxmlformats.org/officeDocument/2006/relationships/slideLayout" Target="../slideLayouts/slideLayout44.xml"/><Relationship Id="rId54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52.xml"/><Relationship Id="rId57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13.xml"/><Relationship Id="rId31" Type="http://schemas.openxmlformats.org/officeDocument/2006/relationships/slideLayout" Target="../slideLayouts/slideLayout34.xml"/><Relationship Id="rId44" Type="http://schemas.openxmlformats.org/officeDocument/2006/relationships/slideLayout" Target="../slideLayouts/slideLayout47.xml"/><Relationship Id="rId52" Type="http://schemas.openxmlformats.org/officeDocument/2006/relationships/slideLayout" Target="../slideLayouts/slideLayout55.xml"/><Relationship Id="rId6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8.xml"/><Relationship Id="rId117" Type="http://schemas.openxmlformats.org/officeDocument/2006/relationships/slideLayout" Target="../slideLayouts/slideLayout179.xml"/><Relationship Id="rId21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104.xml"/><Relationship Id="rId47" Type="http://schemas.openxmlformats.org/officeDocument/2006/relationships/slideLayout" Target="../slideLayouts/slideLayout109.xml"/><Relationship Id="rId63" Type="http://schemas.openxmlformats.org/officeDocument/2006/relationships/slideLayout" Target="../slideLayouts/slideLayout125.xml"/><Relationship Id="rId68" Type="http://schemas.openxmlformats.org/officeDocument/2006/relationships/slideLayout" Target="../slideLayouts/slideLayout130.xml"/><Relationship Id="rId84" Type="http://schemas.openxmlformats.org/officeDocument/2006/relationships/slideLayout" Target="../slideLayouts/slideLayout146.xml"/><Relationship Id="rId89" Type="http://schemas.openxmlformats.org/officeDocument/2006/relationships/slideLayout" Target="../slideLayouts/slideLayout151.xml"/><Relationship Id="rId11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78.xml"/><Relationship Id="rId107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15.xml"/><Relationship Id="rId58" Type="http://schemas.openxmlformats.org/officeDocument/2006/relationships/slideLayout" Target="../slideLayouts/slideLayout120.xml"/><Relationship Id="rId74" Type="http://schemas.openxmlformats.org/officeDocument/2006/relationships/slideLayout" Target="../slideLayouts/slideLayout136.xml"/><Relationship Id="rId79" Type="http://schemas.openxmlformats.org/officeDocument/2006/relationships/slideLayout" Target="../slideLayouts/slideLayout141.xml"/><Relationship Id="rId102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67.xml"/><Relationship Id="rId90" Type="http://schemas.openxmlformats.org/officeDocument/2006/relationships/slideLayout" Target="../slideLayouts/slideLayout152.xml"/><Relationship Id="rId95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105.xml"/><Relationship Id="rId48" Type="http://schemas.openxmlformats.org/officeDocument/2006/relationships/slideLayout" Target="../slideLayouts/slideLayout110.xml"/><Relationship Id="rId64" Type="http://schemas.openxmlformats.org/officeDocument/2006/relationships/slideLayout" Target="../slideLayouts/slideLayout126.xml"/><Relationship Id="rId69" Type="http://schemas.openxmlformats.org/officeDocument/2006/relationships/slideLayout" Target="../slideLayouts/slideLayout131.xml"/><Relationship Id="rId113" Type="http://schemas.openxmlformats.org/officeDocument/2006/relationships/slideLayout" Target="../slideLayouts/slideLayout175.xml"/><Relationship Id="rId118" Type="http://schemas.openxmlformats.org/officeDocument/2006/relationships/slideLayout" Target="../slideLayouts/slideLayout180.xml"/><Relationship Id="rId80" Type="http://schemas.openxmlformats.org/officeDocument/2006/relationships/slideLayout" Target="../slideLayouts/slideLayout142.xml"/><Relationship Id="rId85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59" Type="http://schemas.openxmlformats.org/officeDocument/2006/relationships/slideLayout" Target="../slideLayouts/slideLayout121.xml"/><Relationship Id="rId103" Type="http://schemas.openxmlformats.org/officeDocument/2006/relationships/slideLayout" Target="../slideLayouts/slideLayout165.xml"/><Relationship Id="rId108" Type="http://schemas.openxmlformats.org/officeDocument/2006/relationships/slideLayout" Target="../slideLayouts/slideLayout170.xml"/><Relationship Id="rId54" Type="http://schemas.openxmlformats.org/officeDocument/2006/relationships/slideLayout" Target="../slideLayouts/slideLayout116.xml"/><Relationship Id="rId70" Type="http://schemas.openxmlformats.org/officeDocument/2006/relationships/slideLayout" Target="../slideLayouts/slideLayout132.xml"/><Relationship Id="rId75" Type="http://schemas.openxmlformats.org/officeDocument/2006/relationships/slideLayout" Target="../slideLayouts/slideLayout137.xml"/><Relationship Id="rId91" Type="http://schemas.openxmlformats.org/officeDocument/2006/relationships/slideLayout" Target="../slideLayouts/slideLayout153.xml"/><Relationship Id="rId9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11.xml"/><Relationship Id="rId114" Type="http://schemas.openxmlformats.org/officeDocument/2006/relationships/slideLayout" Target="../slideLayouts/slideLayout176.xml"/><Relationship Id="rId119" Type="http://schemas.openxmlformats.org/officeDocument/2006/relationships/theme" Target="../theme/theme3.xml"/><Relationship Id="rId10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93.xml"/><Relationship Id="rId44" Type="http://schemas.openxmlformats.org/officeDocument/2006/relationships/slideLayout" Target="../slideLayouts/slideLayout106.xml"/><Relationship Id="rId52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122.xml"/><Relationship Id="rId65" Type="http://schemas.openxmlformats.org/officeDocument/2006/relationships/slideLayout" Target="../slideLayouts/slideLayout127.xml"/><Relationship Id="rId73" Type="http://schemas.openxmlformats.org/officeDocument/2006/relationships/slideLayout" Target="../slideLayouts/slideLayout135.xml"/><Relationship Id="rId78" Type="http://schemas.openxmlformats.org/officeDocument/2006/relationships/slideLayout" Target="../slideLayouts/slideLayout140.xml"/><Relationship Id="rId81" Type="http://schemas.openxmlformats.org/officeDocument/2006/relationships/slideLayout" Target="../slideLayouts/slideLayout143.xml"/><Relationship Id="rId86" Type="http://schemas.openxmlformats.org/officeDocument/2006/relationships/slideLayout" Target="../slideLayouts/slideLayout148.xml"/><Relationship Id="rId94" Type="http://schemas.openxmlformats.org/officeDocument/2006/relationships/slideLayout" Target="../slideLayouts/slideLayout156.xml"/><Relationship Id="rId99" Type="http://schemas.openxmlformats.org/officeDocument/2006/relationships/slideLayout" Target="../slideLayouts/slideLayout161.xml"/><Relationship Id="rId101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101.xml"/><Relationship Id="rId109" Type="http://schemas.openxmlformats.org/officeDocument/2006/relationships/slideLayout" Target="../slideLayouts/slideLayout171.xml"/><Relationship Id="rId34" Type="http://schemas.openxmlformats.org/officeDocument/2006/relationships/slideLayout" Target="../slideLayouts/slideLayout96.xml"/><Relationship Id="rId50" Type="http://schemas.openxmlformats.org/officeDocument/2006/relationships/slideLayout" Target="../slideLayouts/slideLayout112.xml"/><Relationship Id="rId55" Type="http://schemas.openxmlformats.org/officeDocument/2006/relationships/slideLayout" Target="../slideLayouts/slideLayout117.xml"/><Relationship Id="rId76" Type="http://schemas.openxmlformats.org/officeDocument/2006/relationships/slideLayout" Target="../slideLayouts/slideLayout138.xml"/><Relationship Id="rId97" Type="http://schemas.openxmlformats.org/officeDocument/2006/relationships/slideLayout" Target="../slideLayouts/slideLayout159.xml"/><Relationship Id="rId104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133.xml"/><Relationship Id="rId9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7.xml"/><Relationship Id="rId66" Type="http://schemas.openxmlformats.org/officeDocument/2006/relationships/slideLayout" Target="../slideLayouts/slideLayout128.xml"/><Relationship Id="rId87" Type="http://schemas.openxmlformats.org/officeDocument/2006/relationships/slideLayout" Target="../slideLayouts/slideLayout149.xml"/><Relationship Id="rId110" Type="http://schemas.openxmlformats.org/officeDocument/2006/relationships/slideLayout" Target="../slideLayouts/slideLayout172.xml"/><Relationship Id="rId115" Type="http://schemas.openxmlformats.org/officeDocument/2006/relationships/slideLayout" Target="../slideLayouts/slideLayout177.xml"/><Relationship Id="rId61" Type="http://schemas.openxmlformats.org/officeDocument/2006/relationships/slideLayout" Target="../slideLayouts/slideLayout123.xml"/><Relationship Id="rId82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56" Type="http://schemas.openxmlformats.org/officeDocument/2006/relationships/slideLayout" Target="../slideLayouts/slideLayout118.xml"/><Relationship Id="rId77" Type="http://schemas.openxmlformats.org/officeDocument/2006/relationships/slideLayout" Target="../slideLayouts/slideLayout139.xml"/><Relationship Id="rId100" Type="http://schemas.openxmlformats.org/officeDocument/2006/relationships/slideLayout" Target="../slideLayouts/slideLayout162.xml"/><Relationship Id="rId105" Type="http://schemas.openxmlformats.org/officeDocument/2006/relationships/slideLayout" Target="../slideLayouts/slideLayout167.xml"/><Relationship Id="rId8" Type="http://schemas.openxmlformats.org/officeDocument/2006/relationships/slideLayout" Target="../slideLayouts/slideLayout70.xml"/><Relationship Id="rId51" Type="http://schemas.openxmlformats.org/officeDocument/2006/relationships/slideLayout" Target="../slideLayouts/slideLayout113.xml"/><Relationship Id="rId72" Type="http://schemas.openxmlformats.org/officeDocument/2006/relationships/slideLayout" Target="../slideLayouts/slideLayout134.xml"/><Relationship Id="rId93" Type="http://schemas.openxmlformats.org/officeDocument/2006/relationships/slideLayout" Target="../slideLayouts/slideLayout155.xml"/><Relationship Id="rId9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108.xml"/><Relationship Id="rId67" Type="http://schemas.openxmlformats.org/officeDocument/2006/relationships/slideLayout" Target="../slideLayouts/slideLayout129.xml"/><Relationship Id="rId1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103.xml"/><Relationship Id="rId62" Type="http://schemas.openxmlformats.org/officeDocument/2006/relationships/slideLayout" Target="../slideLayouts/slideLayout124.xml"/><Relationship Id="rId83" Type="http://schemas.openxmlformats.org/officeDocument/2006/relationships/slideLayout" Target="../slideLayouts/slideLayout145.xml"/><Relationship Id="rId88" Type="http://schemas.openxmlformats.org/officeDocument/2006/relationships/slideLayout" Target="../slideLayouts/slideLayout150.xml"/><Relationship Id="rId111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98.xml"/><Relationship Id="rId57" Type="http://schemas.openxmlformats.org/officeDocument/2006/relationships/slideLayout" Target="../slideLayouts/slideLayout119.xml"/><Relationship Id="rId106" Type="http://schemas.openxmlformats.org/officeDocument/2006/relationships/slideLayout" Target="../slideLayouts/slideLayout1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35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9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  <p:sldLayoutId id="2147483691" r:id="rId35"/>
    <p:sldLayoutId id="2147483692" r:id="rId36"/>
    <p:sldLayoutId id="2147483693" r:id="rId37"/>
    <p:sldLayoutId id="2147483694" r:id="rId38"/>
    <p:sldLayoutId id="2147483695" r:id="rId39"/>
    <p:sldLayoutId id="2147483696" r:id="rId40"/>
    <p:sldLayoutId id="2147483697" r:id="rId41"/>
    <p:sldLayoutId id="2147483698" r:id="rId42"/>
    <p:sldLayoutId id="2147483699" r:id="rId43"/>
    <p:sldLayoutId id="2147483700" r:id="rId44"/>
    <p:sldLayoutId id="2147483701" r:id="rId45"/>
    <p:sldLayoutId id="2147483702" r:id="rId46"/>
    <p:sldLayoutId id="2147483703" r:id="rId47"/>
    <p:sldLayoutId id="2147483704" r:id="rId48"/>
    <p:sldLayoutId id="2147483705" r:id="rId49"/>
    <p:sldLayoutId id="2147483706" r:id="rId50"/>
    <p:sldLayoutId id="2147483707" r:id="rId51"/>
    <p:sldLayoutId id="2147483708" r:id="rId52"/>
    <p:sldLayoutId id="2147483709" r:id="rId53"/>
    <p:sldLayoutId id="2147483710" r:id="rId54"/>
    <p:sldLayoutId id="2147483711" r:id="rId55"/>
    <p:sldLayoutId id="2147483712" r:id="rId56"/>
    <p:sldLayoutId id="2147483713" r:id="rId57"/>
    <p:sldLayoutId id="2147483714" r:id="rId58"/>
    <p:sldLayoutId id="2147483715" r:id="rId59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0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  <p:sldLayoutId id="2147483785" r:id="rId69"/>
    <p:sldLayoutId id="2147483786" r:id="rId70"/>
    <p:sldLayoutId id="2147483787" r:id="rId71"/>
    <p:sldLayoutId id="2147483788" r:id="rId72"/>
    <p:sldLayoutId id="2147483789" r:id="rId73"/>
    <p:sldLayoutId id="2147483790" r:id="rId74"/>
    <p:sldLayoutId id="2147483791" r:id="rId75"/>
    <p:sldLayoutId id="2147483792" r:id="rId76"/>
    <p:sldLayoutId id="2147483793" r:id="rId77"/>
    <p:sldLayoutId id="2147483794" r:id="rId78"/>
    <p:sldLayoutId id="2147483795" r:id="rId79"/>
    <p:sldLayoutId id="2147483796" r:id="rId80"/>
    <p:sldLayoutId id="2147483797" r:id="rId81"/>
    <p:sldLayoutId id="2147483798" r:id="rId82"/>
    <p:sldLayoutId id="2147483799" r:id="rId83"/>
    <p:sldLayoutId id="2147483800" r:id="rId84"/>
    <p:sldLayoutId id="2147483801" r:id="rId85"/>
    <p:sldLayoutId id="2147483802" r:id="rId86"/>
    <p:sldLayoutId id="2147483803" r:id="rId87"/>
    <p:sldLayoutId id="2147483804" r:id="rId88"/>
    <p:sldLayoutId id="2147483805" r:id="rId89"/>
    <p:sldLayoutId id="2147483806" r:id="rId90"/>
    <p:sldLayoutId id="2147483807" r:id="rId91"/>
    <p:sldLayoutId id="2147483808" r:id="rId92"/>
    <p:sldLayoutId id="2147483809" r:id="rId93"/>
    <p:sldLayoutId id="2147483810" r:id="rId94"/>
    <p:sldLayoutId id="2147483811" r:id="rId95"/>
    <p:sldLayoutId id="2147483812" r:id="rId96"/>
    <p:sldLayoutId id="2147483813" r:id="rId97"/>
    <p:sldLayoutId id="2147483814" r:id="rId98"/>
    <p:sldLayoutId id="2147483815" r:id="rId99"/>
    <p:sldLayoutId id="2147483816" r:id="rId100"/>
    <p:sldLayoutId id="2147483817" r:id="rId101"/>
    <p:sldLayoutId id="2147483818" r:id="rId102"/>
    <p:sldLayoutId id="2147483819" r:id="rId103"/>
    <p:sldLayoutId id="2147483820" r:id="rId104"/>
    <p:sldLayoutId id="2147483821" r:id="rId105"/>
    <p:sldLayoutId id="2147483822" r:id="rId106"/>
    <p:sldLayoutId id="2147483823" r:id="rId107"/>
    <p:sldLayoutId id="2147483824" r:id="rId108"/>
    <p:sldLayoutId id="2147483825" r:id="rId109"/>
    <p:sldLayoutId id="2147483826" r:id="rId110"/>
    <p:sldLayoutId id="2147483827" r:id="rId111"/>
    <p:sldLayoutId id="2147483828" r:id="rId112"/>
    <p:sldLayoutId id="2147483829" r:id="rId113"/>
    <p:sldLayoutId id="2147483830" r:id="rId114"/>
    <p:sldLayoutId id="2147483831" r:id="rId115"/>
    <p:sldLayoutId id="2147483832" r:id="rId116"/>
    <p:sldLayoutId id="2147483833" r:id="rId117"/>
    <p:sldLayoutId id="2147483834" r:id="rId11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4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7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3D66-5957-45E7-B169-E1E51704BB8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7D1BB-39FE-43FC-ACFC-4F91BBB19E6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8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89112" y="4214855"/>
            <a:ext cx="5590712" cy="16219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CENTRAL</a:t>
            </a:r>
            <a:r>
              <a:rPr lang="pt-BR" b="1" dirty="0">
                <a:solidFill>
                  <a:schemeClr val="accent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endParaRPr lang="pt-BR" b="1" dirty="0" smtClean="0">
              <a:solidFill>
                <a:schemeClr val="accent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Compras</a:t>
            </a:r>
            <a:r>
              <a:rPr lang="pt-BR" b="1" dirty="0" smtClean="0"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atin typeface="Corbel" panose="020B0503020204020204" pitchFamily="34" charset="0"/>
                <a:cs typeface="Arial" panose="020B0604020202020204" pitchFamily="34" charset="0"/>
              </a:rPr>
            </a:br>
            <a:endParaRPr lang="pt-BR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01" y="6250898"/>
            <a:ext cx="4662087" cy="46269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52282" y="153845"/>
            <a:ext cx="9288654" cy="774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Workshop Iniciativas </a:t>
            </a:r>
            <a:r>
              <a:rPr lang="pt-BR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Globais 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de Aquisições </a:t>
            </a:r>
            <a:r>
              <a:rPr lang="pt-BR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e Inovação:</a:t>
            </a:r>
          </a:p>
          <a:p>
            <a:pPr algn="ctr"/>
            <a:r>
              <a:rPr lang="pt-BR" sz="2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Experiências BRASIL-EUA</a:t>
            </a: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endParaRPr lang="pt-BR" sz="22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96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 txBox="1">
            <a:spLocks/>
          </p:cNvSpPr>
          <p:nvPr/>
        </p:nvSpPr>
        <p:spPr>
          <a:xfrm>
            <a:off x="261878" y="125730"/>
            <a:ext cx="8668707" cy="673227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3" lvl="1" indent="0" algn="ctr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TRANSPORTE DE SERVIDORES</a:t>
            </a:r>
          </a:p>
          <a:p>
            <a:pPr marL="366713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1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66713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Maior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transparência 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 controle</a:t>
            </a:r>
          </a:p>
          <a:p>
            <a:pPr marL="366713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Solução para a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ociosidade</a:t>
            </a:r>
            <a:r>
              <a:rPr lang="pt-BR" sz="2400" dirty="0" smtClean="0">
                <a:solidFill>
                  <a:srgbClr val="5B9BD5">
                    <a:lumMod val="50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dos veículos</a:t>
            </a:r>
          </a:p>
          <a:p>
            <a:pPr marL="366713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Modelo anterior: 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40 anos 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(frota própria) /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15 anos 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(locação)</a:t>
            </a:r>
          </a:p>
          <a:p>
            <a:pPr marL="366713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Mais de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36.000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pessoas cadastradas no sistema</a:t>
            </a:r>
          </a:p>
          <a:p>
            <a:pPr marL="366713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29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unidades em operação</a:t>
            </a:r>
          </a:p>
          <a:p>
            <a:pPr marL="366713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11 mil 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usuários em mais de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152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mil 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corridas</a:t>
            </a:r>
          </a:p>
          <a:p>
            <a:pPr marL="366713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Mais de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1 milhão de km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rodados</a:t>
            </a:r>
          </a:p>
          <a:p>
            <a:pPr marL="366713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Tempo médio de atendimento: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7m39s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366713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Economia: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R$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5,7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milhões 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(redução de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59,6%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)</a:t>
            </a:r>
          </a:p>
          <a:p>
            <a:pPr marL="366713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Avaliação média: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4.97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 (nota máxima: 5)</a:t>
            </a:r>
          </a:p>
          <a:p>
            <a:pPr marL="366713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Referência</a:t>
            </a:r>
            <a:r>
              <a:rPr lang="pt-BR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para todo o setor público</a:t>
            </a:r>
          </a:p>
          <a:p>
            <a:pPr marL="23813" lvl="1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2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23813" lvl="1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23813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2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Fonte: </a:t>
            </a:r>
            <a:r>
              <a:rPr lang="pt-BR" sz="12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TáxiGov</a:t>
            </a:r>
            <a:r>
              <a:rPr lang="pt-BR" sz="12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13/02/17 a 01/06/18</a:t>
            </a:r>
            <a:endParaRPr lang="pt-BR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569688" y="5469494"/>
            <a:ext cx="1399495" cy="258821"/>
            <a:chOff x="7637314" y="4291452"/>
            <a:chExt cx="1709515" cy="304409"/>
          </a:xfrm>
        </p:grpSpPr>
        <p:sp>
          <p:nvSpPr>
            <p:cNvPr id="5" name="Estrela de 5 pontas 4"/>
            <p:cNvSpPr/>
            <p:nvPr/>
          </p:nvSpPr>
          <p:spPr>
            <a:xfrm>
              <a:off x="8681810" y="4304916"/>
              <a:ext cx="311727" cy="290945"/>
            </a:xfrm>
            <a:prstGeom prst="star5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Estrela de 5 pontas 5"/>
            <p:cNvSpPr/>
            <p:nvPr/>
          </p:nvSpPr>
          <p:spPr>
            <a:xfrm>
              <a:off x="7637314" y="4291452"/>
              <a:ext cx="311727" cy="290945"/>
            </a:xfrm>
            <a:prstGeom prst="star5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7" name="Estrela de 5 pontas 6"/>
            <p:cNvSpPr/>
            <p:nvPr/>
          </p:nvSpPr>
          <p:spPr>
            <a:xfrm>
              <a:off x="7974808" y="4298184"/>
              <a:ext cx="311727" cy="290945"/>
            </a:xfrm>
            <a:prstGeom prst="star5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8" name="Estrela de 5 pontas 7"/>
            <p:cNvSpPr/>
            <p:nvPr/>
          </p:nvSpPr>
          <p:spPr>
            <a:xfrm>
              <a:off x="8328309" y="4304916"/>
              <a:ext cx="311727" cy="290945"/>
            </a:xfrm>
            <a:prstGeom prst="star5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9" name="Estrela de 5 pontas 8"/>
            <p:cNvSpPr/>
            <p:nvPr/>
          </p:nvSpPr>
          <p:spPr>
            <a:xfrm>
              <a:off x="9035102" y="4298184"/>
              <a:ext cx="311727" cy="290945"/>
            </a:xfrm>
            <a:prstGeom prst="star5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4" t="14833" b="20834"/>
          <a:stretch/>
        </p:blipFill>
        <p:spPr>
          <a:xfrm>
            <a:off x="8813627" y="0"/>
            <a:ext cx="3378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5" y="901548"/>
            <a:ext cx="2221371" cy="39429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4" b="17945"/>
          <a:stretch/>
        </p:blipFill>
        <p:spPr>
          <a:xfrm>
            <a:off x="10848768" y="0"/>
            <a:ext cx="1204358" cy="10779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83" y="1076721"/>
            <a:ext cx="2326423" cy="41294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68" y="1327104"/>
            <a:ext cx="2324503" cy="41259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95" y="1468541"/>
            <a:ext cx="2323363" cy="412396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50" y="1624759"/>
            <a:ext cx="2324503" cy="412599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56" y="1792232"/>
            <a:ext cx="2330622" cy="413685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110555" y="1943100"/>
            <a:ext cx="1754493" cy="3385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Fulano</a:t>
            </a:r>
            <a:r>
              <a:rPr kumimoji="0" lang="pt-BR" sz="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 Beltrano</a:t>
            </a:r>
            <a:endParaRPr kumimoji="0" lang="pt-BR" sz="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dirty="0" smtClean="0">
                <a:solidFill>
                  <a:schemeClr val="bg1"/>
                </a:solidFill>
              </a:rPr>
              <a:t>fulano.beltrano@planejamento.gov.br</a:t>
            </a:r>
            <a:endParaRPr kumimoji="0" lang="pt-BR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156275" y="1506641"/>
            <a:ext cx="423345" cy="44407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0125" t="5913" r="125" b="13506"/>
          <a:stretch/>
        </p:blipFill>
        <p:spPr>
          <a:xfrm>
            <a:off x="38100" y="0"/>
            <a:ext cx="121539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0881" r="19895" b="8433"/>
          <a:stretch/>
        </p:blipFill>
        <p:spPr>
          <a:xfrm>
            <a:off x="0" y="0"/>
            <a:ext cx="12208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 txBox="1">
            <a:spLocks/>
          </p:cNvSpPr>
          <p:nvPr/>
        </p:nvSpPr>
        <p:spPr>
          <a:xfrm>
            <a:off x="6165954" y="0"/>
            <a:ext cx="602604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3" lvl="1" indent="0" algn="ctr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pt-BR" sz="3600" b="1" dirty="0" smtClean="0">
                <a:solidFill>
                  <a:srgbClr val="43771B"/>
                </a:solidFill>
                <a:latin typeface="Arial Rounded MT Bold" panose="020F0704030504030204" pitchFamily="34" charset="0"/>
              </a:rPr>
              <a:t>ALMOXARIFADO VIRTUAL</a:t>
            </a:r>
          </a:p>
          <a:p>
            <a:pPr marL="366713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66713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Maior </a:t>
            </a:r>
            <a:r>
              <a:rPr lang="pt-BR" sz="2600" dirty="0">
                <a:solidFill>
                  <a:srgbClr val="43771B"/>
                </a:solidFill>
                <a:latin typeface="Arial Rounded MT Bold" panose="020F0704030504030204" pitchFamily="34" charset="0"/>
              </a:rPr>
              <a:t>controle</a:t>
            </a:r>
            <a:r>
              <a:rPr lang="pt-BR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e </a:t>
            </a:r>
            <a:r>
              <a:rPr lang="pt-BR" sz="2600" dirty="0">
                <a:solidFill>
                  <a:srgbClr val="43771B"/>
                </a:solidFill>
                <a:latin typeface="Arial Rounded MT Bold" panose="020F0704030504030204" pitchFamily="34" charset="0"/>
              </a:rPr>
              <a:t>transparência</a:t>
            </a:r>
            <a:r>
              <a:rPr lang="pt-BR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endParaRPr lang="pt-BR" sz="26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66713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Incorporação </a:t>
            </a:r>
            <a:r>
              <a:rPr lang="pt-BR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de </a:t>
            </a:r>
            <a:r>
              <a:rPr lang="pt-BR" sz="2600" dirty="0">
                <a:solidFill>
                  <a:srgbClr val="43771B"/>
                </a:solidFill>
                <a:latin typeface="Arial Rounded MT Bold" panose="020F0704030504030204" pitchFamily="34" charset="0"/>
              </a:rPr>
              <a:t>tecnologia</a:t>
            </a:r>
            <a:r>
              <a:rPr lang="pt-BR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endParaRPr lang="pt-BR" sz="26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66713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Ganhos </a:t>
            </a:r>
            <a:r>
              <a:rPr lang="pt-BR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de </a:t>
            </a:r>
            <a:r>
              <a:rPr lang="pt-BR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escala e </a:t>
            </a:r>
            <a:r>
              <a:rPr lang="pt-BR" sz="2600" dirty="0">
                <a:solidFill>
                  <a:srgbClr val="43771B"/>
                </a:solidFill>
                <a:latin typeface="Arial Rounded MT Bold" panose="020F0704030504030204" pitchFamily="34" charset="0"/>
              </a:rPr>
              <a:t>padronização</a:t>
            </a:r>
          </a:p>
          <a:p>
            <a:pPr marL="366713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Redução </a:t>
            </a:r>
            <a:r>
              <a:rPr lang="pt-BR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de </a:t>
            </a:r>
            <a:r>
              <a:rPr lang="pt-BR" sz="2600" dirty="0">
                <a:solidFill>
                  <a:srgbClr val="43771B"/>
                </a:solidFill>
                <a:latin typeface="Arial Rounded MT Bold" panose="020F0704030504030204" pitchFamily="34" charset="0"/>
              </a:rPr>
              <a:t>perdas</a:t>
            </a:r>
            <a:r>
              <a:rPr lang="pt-BR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de materiais  </a:t>
            </a:r>
            <a:endParaRPr lang="pt-BR" sz="26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66713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Foco no </a:t>
            </a:r>
            <a:r>
              <a:rPr lang="pt-BR" sz="2600" dirty="0">
                <a:solidFill>
                  <a:srgbClr val="43771B"/>
                </a:solidFill>
                <a:latin typeface="Arial Rounded MT Bold" panose="020F0704030504030204" pitchFamily="34" charset="0"/>
              </a:rPr>
              <a:t>planejamento</a:t>
            </a:r>
            <a:r>
              <a:rPr lang="pt-BR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, </a:t>
            </a:r>
            <a:r>
              <a:rPr lang="pt-BR" sz="2600" dirty="0">
                <a:solidFill>
                  <a:srgbClr val="43771B"/>
                </a:solidFill>
                <a:latin typeface="Arial Rounded MT Bold" panose="020F0704030504030204" pitchFamily="34" charset="0"/>
              </a:rPr>
              <a:t>gestão</a:t>
            </a:r>
            <a:r>
              <a:rPr lang="pt-BR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do </a:t>
            </a:r>
            <a:r>
              <a:rPr lang="pt-BR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consumo e </a:t>
            </a:r>
            <a:r>
              <a:rPr lang="pt-BR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da </a:t>
            </a:r>
            <a:r>
              <a:rPr lang="pt-BR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qualidade</a:t>
            </a:r>
          </a:p>
          <a:p>
            <a:pPr marL="366713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600" dirty="0" smtClean="0">
                <a:latin typeface="Arial Rounded MT Bold" panose="020F0704030504030204" pitchFamily="34" charset="0"/>
              </a:rPr>
              <a:t> </a:t>
            </a:r>
            <a:r>
              <a:rPr lang="pt-BR" sz="2600" dirty="0" smtClean="0">
                <a:solidFill>
                  <a:srgbClr val="43771B"/>
                </a:solidFill>
                <a:latin typeface="Arial Rounded MT Bold" panose="020F0704030504030204" pitchFamily="34" charset="0"/>
              </a:rPr>
              <a:t>Desoneração</a:t>
            </a:r>
            <a:r>
              <a:rPr lang="pt-BR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com </a:t>
            </a:r>
            <a:r>
              <a:rPr lang="pt-BR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licitações, gestão de almoxarifados e desfazimento</a:t>
            </a:r>
          </a:p>
          <a:p>
            <a:pPr marL="366713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600" dirty="0">
                <a:latin typeface="Arial Rounded MT Bold" panose="020F0704030504030204" pitchFamily="34" charset="0"/>
              </a:rPr>
              <a:t> </a:t>
            </a:r>
            <a:r>
              <a:rPr lang="pt-BR" sz="2600" dirty="0" smtClean="0">
                <a:solidFill>
                  <a:srgbClr val="43771B"/>
                </a:solidFill>
                <a:latin typeface="Arial Rounded MT Bold" panose="020F0704030504030204" pitchFamily="34" charset="0"/>
              </a:rPr>
              <a:t>Flexibilidade</a:t>
            </a:r>
            <a:r>
              <a:rPr lang="pt-BR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no atendimento às sazonalidades e </a:t>
            </a:r>
            <a:r>
              <a:rPr lang="pt-BR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na exclusão/ inclusão </a:t>
            </a:r>
            <a:r>
              <a:rPr lang="pt-BR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de </a:t>
            </a:r>
            <a:r>
              <a:rPr lang="pt-BR" sz="26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itens</a:t>
            </a:r>
            <a:endParaRPr lang="pt-BR" sz="26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32" name="Picture 8" descr="Resultado de imagem para compras tecnolog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6"/>
          <a:stretch/>
        </p:blipFill>
        <p:spPr bwMode="auto">
          <a:xfrm>
            <a:off x="0" y="0"/>
            <a:ext cx="6185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35360" y="1268760"/>
            <a:ext cx="87537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Prêmio </a:t>
            </a:r>
            <a:r>
              <a:rPr lang="pt-BR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CONIP de Excelência 2015 </a:t>
            </a:r>
            <a:r>
              <a:rPr lang="pt-BR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(Informática e Inovação na Gestão Pública) com a Compra Direta de Passagens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Premiada  </a:t>
            </a:r>
            <a:r>
              <a:rPr lang="pt-BR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no </a:t>
            </a:r>
            <a:r>
              <a:rPr lang="pt-BR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3º Concurso de Boas Práticas da CGU - 2016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Central de Compras foi premiada no </a:t>
            </a:r>
            <a:r>
              <a:rPr lang="pt-BR" sz="24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20º Concurso Inovação na Gestão Pública Federal</a:t>
            </a:r>
            <a:r>
              <a:rPr lang="pt-BR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2016</a:t>
            </a:r>
            <a:r>
              <a:rPr lang="pt-BR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- ENAP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r="20840"/>
          <a:stretch/>
        </p:blipFill>
        <p:spPr bwMode="auto">
          <a:xfrm>
            <a:off x="9123905" y="5098674"/>
            <a:ext cx="267893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Resultado de imagem para prêmio con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905" y="978431"/>
            <a:ext cx="2678936" cy="12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905" y="3228953"/>
            <a:ext cx="2678936" cy="9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lum contrast="3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70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95" y="6112041"/>
            <a:ext cx="6223125" cy="61762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68968" y="402697"/>
            <a:ext cx="116786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MUITO OBRIGADA!</a:t>
            </a:r>
          </a:p>
          <a:p>
            <a:pPr lvl="0"/>
            <a:endParaRPr lang="pt-BR" sz="4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lvl="0"/>
            <a:endParaRPr lang="pt-BR" sz="4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lvl="0"/>
            <a:endParaRPr lang="pt-BR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lvl="0" algn="r"/>
            <a:r>
              <a:rPr lang="pt-BR" sz="3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Virgínia Bracarense Lopes</a:t>
            </a:r>
          </a:p>
          <a:p>
            <a:pPr lvl="0" algn="r"/>
            <a:r>
              <a:rPr lang="pt-BR" sz="3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central.compras@planejamento.gov.br</a:t>
            </a:r>
            <a:endParaRPr lang="pt-BR" sz="36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overno federal substituirÃ¡ frota de veÃ­culos por app de transpor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3409052" y="2395002"/>
            <a:ext cx="5075381" cy="1937155"/>
            <a:chOff x="2331049" y="1463122"/>
            <a:chExt cx="7089070" cy="2785297"/>
          </a:xfrm>
        </p:grpSpPr>
        <p:grpSp>
          <p:nvGrpSpPr>
            <p:cNvPr id="4" name="Grupo 3"/>
            <p:cNvGrpSpPr/>
            <p:nvPr/>
          </p:nvGrpSpPr>
          <p:grpSpPr>
            <a:xfrm>
              <a:off x="2331049" y="1463122"/>
              <a:ext cx="7089070" cy="2785297"/>
              <a:chOff x="4369711" y="121538"/>
              <a:chExt cx="7089070" cy="2785297"/>
            </a:xfrm>
          </p:grpSpPr>
          <p:pic>
            <p:nvPicPr>
              <p:cNvPr id="6" name="Picture 8" descr="Resultado de imagem para vigilancia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8957" y="631947"/>
                <a:ext cx="849187" cy="849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14" descr="Imagem relacionada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8068" y="1853100"/>
                <a:ext cx="777569" cy="796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6" descr="Resultado de imagem para veÃ­culo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8" t="29473" r="5133"/>
              <a:stretch/>
            </p:blipFill>
            <p:spPr bwMode="auto">
              <a:xfrm>
                <a:off x="4656368" y="657307"/>
                <a:ext cx="907938" cy="710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8" descr="Resultado de imagem para telefonia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5067" y="648789"/>
                <a:ext cx="828280" cy="828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Resultado de imagem para impressora icon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2554" y="656304"/>
                <a:ext cx="775737" cy="775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Resultado de imagem para limpeza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2446" y="1817888"/>
                <a:ext cx="702207" cy="752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Resultado de imagem para lapis caderno icon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8268" y="1893193"/>
                <a:ext cx="713991" cy="713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Resultado de imagem para recepÃ§Ã£o icon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7099" y="1859487"/>
                <a:ext cx="903312" cy="903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Resultado de imagem para aviao ic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9493" y="1859487"/>
                <a:ext cx="915581" cy="915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tângulo de cantos arredondados 14"/>
              <p:cNvSpPr/>
              <p:nvPr/>
            </p:nvSpPr>
            <p:spPr>
              <a:xfrm>
                <a:off x="4369711" y="121538"/>
                <a:ext cx="7089070" cy="2785297"/>
              </a:xfrm>
              <a:prstGeom prst="roundRect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5" name="Picture 8" descr="Imagem relacionada"/>
            <p:cNvPicPr>
              <a:picLocks noChangeAspect="1" noChangeArrowheads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3589" y="2045005"/>
              <a:ext cx="1374177" cy="810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261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94357" y="146574"/>
            <a:ext cx="5186597" cy="80044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Central de Compras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1450" y="1250808"/>
            <a:ext cx="550950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Unidade </a:t>
            </a:r>
            <a:r>
              <a:rPr lang="pt-BR" sz="2800" b="1" dirty="0">
                <a:solidFill>
                  <a:srgbClr val="43771B"/>
                </a:solidFill>
                <a:latin typeface="Arial Rounded MT Bold" panose="020F0704030504030204" pitchFamily="34" charset="0"/>
              </a:rPr>
              <a:t>dedicada</a:t>
            </a:r>
            <a:r>
              <a:rPr lang="pt-BR" sz="2800" dirty="0">
                <a:solidFill>
                  <a:srgbClr val="43771B"/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e </a:t>
            </a:r>
            <a:r>
              <a:rPr lang="pt-BR" sz="2800" b="1" dirty="0" smtClean="0">
                <a:solidFill>
                  <a:srgbClr val="43771B"/>
                </a:solidFill>
                <a:latin typeface="Arial Rounded MT Bold" panose="020F0704030504030204" pitchFamily="34" charset="0"/>
              </a:rPr>
              <a:t>especializada</a:t>
            </a:r>
          </a:p>
          <a:p>
            <a:pPr marL="342900" lvl="2" indent="-342900" algn="just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Desenvolve </a:t>
            </a:r>
            <a:r>
              <a:rPr lang="pt-BR" sz="2800" b="1" dirty="0" smtClean="0">
                <a:solidFill>
                  <a:srgbClr val="43771B"/>
                </a:solidFill>
                <a:latin typeface="Arial Rounded MT Bold" panose="020F0704030504030204" pitchFamily="34" charset="0"/>
              </a:rPr>
              <a:t>modelos</a:t>
            </a: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de aquisição e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contratação centralizadas</a:t>
            </a:r>
          </a:p>
          <a:p>
            <a:pPr marL="342900" lvl="2" indent="-342900" algn="just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Atua na </a:t>
            </a:r>
            <a:r>
              <a:rPr lang="pt-BR" sz="2800" b="1" dirty="0" smtClean="0">
                <a:solidFill>
                  <a:srgbClr val="43771B"/>
                </a:solidFill>
                <a:latin typeface="Arial Rounded MT Bold" panose="020F0704030504030204" pitchFamily="34" charset="0"/>
              </a:rPr>
              <a:t>inteligência</a:t>
            </a: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e </a:t>
            </a:r>
            <a:r>
              <a:rPr lang="pt-BR" sz="2800" b="1" dirty="0" smtClean="0">
                <a:solidFill>
                  <a:srgbClr val="43771B"/>
                </a:solidFill>
                <a:latin typeface="Arial Rounded MT Bold" panose="020F0704030504030204" pitchFamily="34" charset="0"/>
              </a:rPr>
              <a:t>estratégia</a:t>
            </a: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de licitação, aquisição e contratação </a:t>
            </a:r>
          </a:p>
          <a:p>
            <a:pPr marL="342900" lvl="2" indent="-342900" algn="just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Licita, contrata e gerencia</a:t>
            </a:r>
            <a:endParaRPr lang="pt-BR" sz="28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lvl="2" indent="-342900" algn="just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b="1" dirty="0" smtClean="0">
                <a:solidFill>
                  <a:srgbClr val="43771B"/>
                </a:solidFill>
                <a:latin typeface="Arial Rounded MT Bold" panose="020F0704030504030204" pitchFamily="34" charset="0"/>
              </a:rPr>
              <a:t>Monitora</a:t>
            </a: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a </a:t>
            </a: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execução</a:t>
            </a:r>
            <a:endParaRPr lang="pt-BR" sz="28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lvl="2" indent="-342900" algn="just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b="1" dirty="0" smtClean="0">
                <a:solidFill>
                  <a:srgbClr val="43771B"/>
                </a:solidFill>
                <a:latin typeface="Arial Rounded MT Bold" panose="020F0704030504030204" pitchFamily="34" charset="0"/>
              </a:rPr>
              <a:t>Apoia</a:t>
            </a: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os órgãos e entidades</a:t>
            </a:r>
          </a:p>
        </p:txBody>
      </p:sp>
      <p:pic>
        <p:nvPicPr>
          <p:cNvPr id="2052" name="Picture 4" descr="Resultado de imagem para licitaÃ§Ã£o sustentÃ¡v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36"/>
          <a:stretch/>
        </p:blipFill>
        <p:spPr bwMode="auto">
          <a:xfrm>
            <a:off x="6242391" y="-100382"/>
            <a:ext cx="6112246" cy="70454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677476" y="1947321"/>
            <a:ext cx="6837045" cy="3094893"/>
          </a:xfrm>
          <a:prstGeom prst="ellipse">
            <a:avLst/>
          </a:prstGeom>
          <a:solidFill>
            <a:srgbClr val="A09F9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" y="469758"/>
            <a:ext cx="12191999" cy="9395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Qual a nossa real necessidade?</a:t>
            </a:r>
            <a:endParaRPr lang="pt-BR" b="1"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15219" y="2525271"/>
            <a:ext cx="5961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O quê?</a:t>
            </a:r>
          </a:p>
          <a:p>
            <a:pPr lvl="0" algn="ctr"/>
            <a:r>
              <a:rPr lang="pt-BR" sz="4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Para quê?</a:t>
            </a:r>
          </a:p>
          <a:p>
            <a:pPr lvl="0" algn="ctr"/>
            <a:r>
              <a:rPr lang="pt-BR" sz="4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Como</a:t>
            </a:r>
            <a:r>
              <a:rPr lang="pt-BR" sz="4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?</a:t>
            </a:r>
            <a:endParaRPr lang="pt-BR" sz="4000" b="1" i="1"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r="1316" b="9649"/>
          <a:stretch/>
        </p:blipFill>
        <p:spPr>
          <a:xfrm>
            <a:off x="1" y="0"/>
            <a:ext cx="6141492" cy="686752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223378" y="306467"/>
            <a:ext cx="596862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Poder de Compra do Estado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Ciclo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de Vida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Implementação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de Políticas Públicas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Inovação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Incorporação de Tecnologia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Sustentabilidade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Centralização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Racionalização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Processo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Economia</a:t>
            </a:r>
          </a:p>
        </p:txBody>
      </p:sp>
    </p:spTree>
    <p:extLst>
      <p:ext uri="{BB962C8B-B14F-4D97-AF65-F5344CB8AC3E}">
        <p14:creationId xmlns:p14="http://schemas.microsoft.com/office/powerpoint/2010/main" val="28070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" y="137049"/>
            <a:ext cx="6104964" cy="80044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Projetos Concluídos</a:t>
            </a:r>
            <a:endParaRPr lang="pt-BR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7317" y="1105287"/>
            <a:ext cx="52434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Telefonia móvel</a:t>
            </a:r>
          </a:p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Passagens aéreas</a:t>
            </a:r>
          </a:p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Imagens orbitais</a:t>
            </a:r>
          </a:p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Ativos de rede</a:t>
            </a:r>
          </a:p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Videoconferência</a:t>
            </a:r>
          </a:p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Desktops e notebooks</a:t>
            </a:r>
          </a:p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Venda da folha de pagamentos</a:t>
            </a:r>
          </a:p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Automação de processos</a:t>
            </a:r>
          </a:p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Transporte de servidores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3"/>
          <a:stretch/>
        </p:blipFill>
        <p:spPr bwMode="auto">
          <a:xfrm>
            <a:off x="6053257" y="-97971"/>
            <a:ext cx="6258486" cy="70539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3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" y="137049"/>
            <a:ext cx="6104964" cy="80044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b="1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Projetos em Andamento</a:t>
            </a:r>
            <a:endParaRPr lang="pt-BR" b="1" dirty="0">
              <a:solidFill>
                <a:schemeClr val="accent2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9088" y="1890117"/>
            <a:ext cx="524341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Digitalização de documentos</a:t>
            </a:r>
          </a:p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Telefonia móvel e fixa</a:t>
            </a:r>
          </a:p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Almoxarifado virtual</a:t>
            </a:r>
          </a:p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Energia elétrica</a:t>
            </a:r>
          </a:p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Portaria e vigilância</a:t>
            </a:r>
          </a:p>
          <a:p>
            <a:pPr marL="3635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Limpeza e conservação</a:t>
            </a:r>
          </a:p>
        </p:txBody>
      </p:sp>
      <p:pic>
        <p:nvPicPr>
          <p:cNvPr id="6" name="Picture 4" descr="Resultado de imagem para inovaÃ§Ã£o tecnolog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r="17469"/>
          <a:stretch/>
        </p:blipFill>
        <p:spPr bwMode="auto">
          <a:xfrm>
            <a:off x="6104964" y="-87087"/>
            <a:ext cx="6260950" cy="70539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080"/>
          <a:stretch/>
        </p:blipFill>
        <p:spPr>
          <a:xfrm>
            <a:off x="0" y="0"/>
            <a:ext cx="5932967" cy="6875999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6006952" y="160178"/>
            <a:ext cx="6071634" cy="532453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44546A"/>
                </a:solidFill>
                <a:latin typeface="Arial Rounded MT Bold" panose="020F0704030504030204" pitchFamily="34" charset="0"/>
              </a:rPr>
              <a:t>EXEMPLOS DE INOVAÇÃO</a:t>
            </a:r>
            <a:endParaRPr lang="pt-BR" sz="3200" dirty="0">
              <a:solidFill>
                <a:srgbClr val="44546A"/>
              </a:solidFill>
              <a:latin typeface="Arial Rounded MT Bold" panose="020F0704030504030204" pitchFamily="34" charset="0"/>
            </a:endParaRPr>
          </a:p>
          <a:p>
            <a:endParaRPr lang="pt-BR" sz="2800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endParaRPr lang="pt-BR" sz="2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endParaRPr lang="pt-BR" sz="2800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"/>
            </a:pPr>
            <a:r>
              <a:rPr lang="pt-BR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COMPRA DIRETA </a:t>
            </a:r>
            <a:br>
              <a:rPr lang="pt-BR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pt-BR" sz="28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de passagens aéreas</a:t>
            </a:r>
          </a:p>
          <a:p>
            <a:pPr marL="457200" indent="-457200">
              <a:buFont typeface="Wingdings" panose="05000000000000000000" pitchFamily="2" charset="2"/>
              <a:buChar char=""/>
            </a:pPr>
            <a:endParaRPr lang="pt-BR" sz="2800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"/>
            </a:pPr>
            <a:r>
              <a:rPr lang="pt-BR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TÁXIGOV </a:t>
            </a:r>
            <a:r>
              <a:rPr lang="pt-BR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/>
            </a:r>
            <a:br>
              <a:rPr lang="pt-BR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pt-BR" sz="28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transporte de servidores</a:t>
            </a:r>
          </a:p>
          <a:p>
            <a:pPr marL="457200" indent="-457200">
              <a:buFont typeface="Wingdings" panose="05000000000000000000" pitchFamily="2" charset="2"/>
              <a:buChar char=""/>
            </a:pPr>
            <a:endParaRPr lang="pt-BR" sz="2800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"/>
            </a:pPr>
            <a:r>
              <a:rPr lang="pt-BR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ALMOXARIFADO VIRTUAL </a:t>
            </a:r>
            <a:r>
              <a:rPr lang="pt-BR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/>
            </a:r>
            <a:br>
              <a:rPr lang="pt-BR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pt-BR" sz="28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material de expediente</a:t>
            </a:r>
            <a:endParaRPr lang="pt-BR" sz="2800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95142" y="117789"/>
            <a:ext cx="9318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COMPRA DIRETA DE PASSAGENS AÉREAS</a:t>
            </a:r>
            <a:endParaRPr lang="pt-BR" sz="40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2781" y="5071967"/>
            <a:ext cx="579184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Cartão de Pagamento de Passagens (CPGF)</a:t>
            </a:r>
            <a:endParaRPr lang="pt-BR" sz="2000" dirty="0">
              <a:solidFill>
                <a:srgbClr val="44546A">
                  <a:lumMod val="50000"/>
                </a:srgb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 algn="just" defTabSz="6858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Uso </a:t>
            </a:r>
            <a:r>
              <a:rPr lang="pt-BR" sz="2000" dirty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exclusivo com companhias aéreas </a:t>
            </a:r>
          </a:p>
          <a:p>
            <a:pPr marL="285750" indent="-285750" algn="just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Reembolso </a:t>
            </a:r>
            <a:r>
              <a:rPr lang="pt-BR" sz="2000" dirty="0" smtClean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diretamente </a:t>
            </a:r>
            <a:r>
              <a:rPr lang="pt-BR" sz="2000" dirty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 cartão</a:t>
            </a:r>
          </a:p>
          <a:p>
            <a:pPr marL="285750" indent="-285750" algn="just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Emissão de fatura eletrônica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22302" y="2407917"/>
            <a:ext cx="538185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Soluções de T.I.</a:t>
            </a:r>
            <a:endParaRPr lang="pt-BR" sz="2000" dirty="0">
              <a:solidFill>
                <a:srgbClr val="44546A">
                  <a:lumMod val="50000"/>
                </a:srgb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 algn="just" defTabSz="6858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Incorporação de sistema buscador</a:t>
            </a:r>
          </a:p>
          <a:p>
            <a:pPr marL="285750" indent="-285750" algn="just" defTabSz="6858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Aplicação automática dos descontos e reserva</a:t>
            </a:r>
          </a:p>
          <a:p>
            <a:pPr marL="285750" indent="-285750" algn="just" defTabSz="6858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Pedido automático de reembolso</a:t>
            </a:r>
          </a:p>
        </p:txBody>
      </p:sp>
      <p:pic>
        <p:nvPicPr>
          <p:cNvPr id="7" name="Imagem 6" descr="pag_card.pn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9096" y="4192756"/>
            <a:ext cx="879211" cy="879211"/>
          </a:xfrm>
          <a:prstGeom prst="rect">
            <a:avLst/>
          </a:prstGeom>
        </p:spPr>
      </p:pic>
      <p:pic>
        <p:nvPicPr>
          <p:cNvPr id="8" name="Imagem 7" descr="agencia.pn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01276" y="4344755"/>
            <a:ext cx="659435" cy="727212"/>
          </a:xfrm>
          <a:prstGeom prst="rect">
            <a:avLst/>
          </a:prstGeom>
        </p:spPr>
      </p:pic>
      <p:pic>
        <p:nvPicPr>
          <p:cNvPr id="9" name="Imagem 8" descr="negoci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99893" y="1623687"/>
            <a:ext cx="911796" cy="698175"/>
          </a:xfrm>
          <a:prstGeom prst="rect">
            <a:avLst/>
          </a:prstGeom>
        </p:spPr>
      </p:pic>
      <p:pic>
        <p:nvPicPr>
          <p:cNvPr id="10" name="Imagem 9" descr="tecnologia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6949" y="1623687"/>
            <a:ext cx="728091" cy="79208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622302" y="5180074"/>
            <a:ext cx="538185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Agência única</a:t>
            </a:r>
            <a:endParaRPr lang="pt-BR" sz="2000" dirty="0">
              <a:solidFill>
                <a:srgbClr val="44546A">
                  <a:lumMod val="50000"/>
                </a:srgb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Padronização de serviços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Ganho em escala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Atendimento 24 x 7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72782" y="2493297"/>
            <a:ext cx="579184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Credenciamento das Cias Aéreas</a:t>
            </a:r>
            <a:endParaRPr lang="pt-BR" sz="2000" dirty="0" smtClean="0">
              <a:solidFill>
                <a:srgbClr val="44546A">
                  <a:lumMod val="50000"/>
                </a:srgb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72h de reserva de assento e tarifa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Descontos mínimos de 3 a 5%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44546A">
                    <a:lumMod val="5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Cotação, reserva e emissão direto no sistema</a:t>
            </a:r>
            <a:endParaRPr lang="pt-BR" sz="2000" dirty="0">
              <a:solidFill>
                <a:srgbClr val="44546A">
                  <a:lumMod val="50000"/>
                </a:srgb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arbon - 16x9">
  <a:themeElements>
    <a:clrScheme name="i9_Storm Dark">
      <a:dk1>
        <a:srgbClr val="FFFFFF"/>
      </a:dk1>
      <a:lt1>
        <a:srgbClr val="2B2B2D"/>
      </a:lt1>
      <a:dk2>
        <a:srgbClr val="387390"/>
      </a:dk2>
      <a:lt2>
        <a:srgbClr val="46768C"/>
      </a:lt2>
      <a:accent1>
        <a:srgbClr val="97AEA0"/>
      </a:accent1>
      <a:accent2>
        <a:srgbClr val="7D9892"/>
      </a:accent2>
      <a:accent3>
        <a:srgbClr val="688687"/>
      </a:accent3>
      <a:accent4>
        <a:srgbClr val="5C818A"/>
      </a:accent4>
      <a:accent5>
        <a:srgbClr val="567C8A"/>
      </a:accent5>
      <a:accent6>
        <a:srgbClr val="4E798C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134766</TotalTime>
  <Words>438</Words>
  <Application>Microsoft Office PowerPoint</Application>
  <PresentationFormat>Widescreen</PresentationFormat>
  <Paragraphs>118</Paragraphs>
  <Slides>16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16</vt:i4>
      </vt:variant>
    </vt:vector>
  </HeadingPairs>
  <TitlesOfParts>
    <vt:vector size="32" baseType="lpstr">
      <vt:lpstr>Arial</vt:lpstr>
      <vt:lpstr>Arial Rounded MT Bold</vt:lpstr>
      <vt:lpstr>Calibri</vt:lpstr>
      <vt:lpstr>Calibri Light</vt:lpstr>
      <vt:lpstr>Corbel</vt:lpstr>
      <vt:lpstr>Courier New</vt:lpstr>
      <vt:lpstr>Open Sans</vt:lpstr>
      <vt:lpstr>Open Sans Light</vt:lpstr>
      <vt:lpstr>Wingdings</vt:lpstr>
      <vt:lpstr>Wingdings 2</vt:lpstr>
      <vt:lpstr>Tema do Office</vt:lpstr>
      <vt:lpstr>2_Office Theme</vt:lpstr>
      <vt:lpstr>Carbon - 16x9</vt:lpstr>
      <vt:lpstr>1_Tema do Office</vt:lpstr>
      <vt:lpstr>2_Tema do Office</vt:lpstr>
      <vt:lpstr>3_Tema do Office</vt:lpstr>
      <vt:lpstr>Apresentação do PowerPoint</vt:lpstr>
      <vt:lpstr>Apresentação do PowerPoint</vt:lpstr>
      <vt:lpstr>Central de Compras</vt:lpstr>
      <vt:lpstr>Apresentação do PowerPoint</vt:lpstr>
      <vt:lpstr>Apresentação do PowerPoint</vt:lpstr>
      <vt:lpstr>Projetos Concluídos</vt:lpstr>
      <vt:lpstr>Projetos em Andamento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03699398161</dc:creator>
  <cp:lastModifiedBy>Virginia Bracarense Lopes</cp:lastModifiedBy>
  <cp:revision>422</cp:revision>
  <cp:lastPrinted>2016-01-12T16:51:55Z</cp:lastPrinted>
  <dcterms:created xsi:type="dcterms:W3CDTF">2016-01-05T17:48:35Z</dcterms:created>
  <dcterms:modified xsi:type="dcterms:W3CDTF">2018-06-07T01:45:56Z</dcterms:modified>
</cp:coreProperties>
</file>