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61" r:id="rId2"/>
    <p:sldId id="282" r:id="rId3"/>
    <p:sldId id="299" r:id="rId4"/>
    <p:sldId id="307" r:id="rId5"/>
    <p:sldId id="309" r:id="rId6"/>
    <p:sldId id="310" r:id="rId7"/>
    <p:sldId id="326" r:id="rId8"/>
    <p:sldId id="329" r:id="rId9"/>
    <p:sldId id="327" r:id="rId10"/>
    <p:sldId id="328" r:id="rId11"/>
    <p:sldId id="332" r:id="rId12"/>
    <p:sldId id="333" r:id="rId13"/>
    <p:sldId id="334" r:id="rId14"/>
    <p:sldId id="335" r:id="rId15"/>
    <p:sldId id="338" r:id="rId16"/>
    <p:sldId id="337" r:id="rId17"/>
    <p:sldId id="359" r:id="rId18"/>
    <p:sldId id="360" r:id="rId19"/>
    <p:sldId id="339" r:id="rId20"/>
    <p:sldId id="340" r:id="rId21"/>
    <p:sldId id="343" r:id="rId22"/>
    <p:sldId id="341" r:id="rId23"/>
    <p:sldId id="344" r:id="rId24"/>
    <p:sldId id="342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8" r:id="rId35"/>
    <p:sldId id="357" r:id="rId36"/>
    <p:sldId id="281" r:id="rId3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B14"/>
    <a:srgbClr val="660066"/>
    <a:srgbClr val="0000FF"/>
    <a:srgbClr val="000066"/>
    <a:srgbClr val="278FFE"/>
    <a:srgbClr val="002B68"/>
    <a:srgbClr val="FF0066"/>
    <a:srgbClr val="50B648"/>
    <a:srgbClr val="3BA3D1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31"/>
  </p:normalViewPr>
  <p:slideViewPr>
    <p:cSldViewPr>
      <p:cViewPr varScale="1">
        <p:scale>
          <a:sx n="111" d="100"/>
          <a:sy n="111" d="100"/>
        </p:scale>
        <p:origin x="715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OOGLE%20DRIVE\TESE\TESE\TESE%20II\resultados%20-%20Daddos%20da%20tese%20completo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7351853391867"/>
          <c:y val="5.9945504087193457E-2"/>
          <c:w val="0.82003265156057825"/>
          <c:h val="0.56465532407904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'Graficos do crime'!$B$1</c:f>
              <c:strCache>
                <c:ptCount val="1"/>
                <c:pt idx="0">
                  <c:v>crimes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'Graficos do crime'!$A$2:$A$10</c:f>
              <c:strCache>
                <c:ptCount val="9"/>
                <c:pt idx="0">
                  <c:v>Receptação</c:v>
                </c:pt>
                <c:pt idx="1">
                  <c:v>Tent. de homicidio</c:v>
                </c:pt>
                <c:pt idx="2">
                  <c:v>Latrocínio</c:v>
                </c:pt>
                <c:pt idx="3">
                  <c:v>Furto</c:v>
                </c:pt>
                <c:pt idx="4">
                  <c:v>Org. criminosoa</c:v>
                </c:pt>
                <c:pt idx="5">
                  <c:v>Crimes diversos*</c:v>
                </c:pt>
                <c:pt idx="6">
                  <c:v>Roubo</c:v>
                </c:pt>
                <c:pt idx="7">
                  <c:v>Homicídio</c:v>
                </c:pt>
                <c:pt idx="8">
                  <c:v>Tráfico de drogas</c:v>
                </c:pt>
              </c:strCache>
            </c:strRef>
          </c:cat>
          <c:val>
            <c:numRef>
              <c:f>'Graficos do crime'!$B$2:$B$10</c:f>
              <c:numCache>
                <c:formatCode>0.0</c:formatCode>
                <c:ptCount val="9"/>
                <c:pt idx="0">
                  <c:v>2.054794520547945</c:v>
                </c:pt>
                <c:pt idx="1">
                  <c:v>3.4246575342465753</c:v>
                </c:pt>
                <c:pt idx="2">
                  <c:v>3.4246575342465753</c:v>
                </c:pt>
                <c:pt idx="3">
                  <c:v>4.10958904109589</c:v>
                </c:pt>
                <c:pt idx="4">
                  <c:v>5.4794520547945202</c:v>
                </c:pt>
                <c:pt idx="5">
                  <c:v>5.5</c:v>
                </c:pt>
                <c:pt idx="6">
                  <c:v>10.95890410958904</c:v>
                </c:pt>
                <c:pt idx="7">
                  <c:v>10.95890410958904</c:v>
                </c:pt>
                <c:pt idx="8">
                  <c:v>55.479452054794521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C1-468E-9C9F-43CFED5DD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58413744"/>
        <c:axId val="-1358419728"/>
      </c:barChart>
      <c:lineChart>
        <c:grouping val="standard"/>
        <c:varyColors val="0"/>
        <c:ser>
          <c:idx val="1"/>
          <c:order val="1"/>
          <c:tx>
            <c:strRef>
              <c:f>'Graficos do crime'!$C$1</c:f>
              <c:strCache>
                <c:ptCount val="1"/>
                <c:pt idx="0">
                  <c:v>reincidência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'Graficos do crime'!$A$2:$A$10</c:f>
              <c:strCache>
                <c:ptCount val="9"/>
                <c:pt idx="0">
                  <c:v>Receptação</c:v>
                </c:pt>
                <c:pt idx="1">
                  <c:v>Tent. de homicidio</c:v>
                </c:pt>
                <c:pt idx="2">
                  <c:v>Latrocínio</c:v>
                </c:pt>
                <c:pt idx="3">
                  <c:v>Furto</c:v>
                </c:pt>
                <c:pt idx="4">
                  <c:v>Org. criminosoa</c:v>
                </c:pt>
                <c:pt idx="5">
                  <c:v>Crimes diversos*</c:v>
                </c:pt>
                <c:pt idx="6">
                  <c:v>Roubo</c:v>
                </c:pt>
                <c:pt idx="7">
                  <c:v>Homicídio</c:v>
                </c:pt>
                <c:pt idx="8">
                  <c:v>Tráfico de drogas</c:v>
                </c:pt>
              </c:strCache>
            </c:strRef>
          </c:cat>
          <c:val>
            <c:numRef>
              <c:f>'Graficos do crime'!$C$2:$C$10</c:f>
              <c:numCache>
                <c:formatCode>0.0</c:formatCode>
                <c:ptCount val="9"/>
                <c:pt idx="0" formatCode="General">
                  <c:v>0</c:v>
                </c:pt>
                <c:pt idx="1">
                  <c:v>1.3333333333333335</c:v>
                </c:pt>
                <c:pt idx="2" formatCode="General">
                  <c:v>0</c:v>
                </c:pt>
                <c:pt idx="3">
                  <c:v>12</c:v>
                </c:pt>
                <c:pt idx="4" formatCode="General">
                  <c:v>2.6</c:v>
                </c:pt>
                <c:pt idx="5" formatCode="General">
                  <c:v>0</c:v>
                </c:pt>
                <c:pt idx="6">
                  <c:v>18.666666666666668</c:v>
                </c:pt>
                <c:pt idx="7">
                  <c:v>2.666666666666667</c:v>
                </c:pt>
                <c:pt idx="8">
                  <c:v>62.666666666666671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4C1-468E-9C9F-43CFED5DD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58412656"/>
        <c:axId val="-1358414288"/>
      </c:lineChart>
      <c:catAx>
        <c:axId val="-135841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58419728"/>
        <c:crosses val="autoZero"/>
        <c:auto val="1"/>
        <c:lblAlgn val="ctr"/>
        <c:lblOffset val="100"/>
        <c:noMultiLvlLbl val="0"/>
      </c:catAx>
      <c:valAx>
        <c:axId val="-13584197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-1358413744"/>
        <c:crosses val="autoZero"/>
        <c:crossBetween val="between"/>
      </c:valAx>
      <c:valAx>
        <c:axId val="-1358414288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-1358412656"/>
        <c:crosses val="max"/>
        <c:crossBetween val="between"/>
      </c:valAx>
      <c:catAx>
        <c:axId val="-135841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584142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34432929332533"/>
          <c:y val="6.4747269494538989E-2"/>
          <c:w val="0.33769338897391649"/>
          <c:h val="0.10944627889255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algn="just"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452B-71FE-4D9D-A06B-E822CB59948C}" type="datetimeFigureOut">
              <a:rPr lang="pt-BR" smtClean="0"/>
              <a:t>25/07/2022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8CCB8-2559-4449-96D5-4DC052ADEB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360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F6619-B473-472F-BE5B-461B591CADD7}" type="datetimeFigureOut">
              <a:rPr lang="pt-BR" smtClean="0"/>
              <a:t>25/07/2022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D18D0-09A5-40CB-BBDA-73DF2DE405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74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ilh_000\Documents\Pessoal\Unioeste - Agronegócio\13.Weimar\logotipo novo\PGDRA - padrao - ppt\PGDRA - padrao - ppt - 1920x1080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9" y="3"/>
            <a:ext cx="9172509" cy="51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59586"/>
            <a:ext cx="7772400" cy="1102519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571750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23523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0E4E-9637-4C7C-AF07-3D6405E37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05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31640" y="1200151"/>
            <a:ext cx="369367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92080" y="1200151"/>
            <a:ext cx="369367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0E4E-9637-4C7C-AF07-3D6405E37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32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0E4E-9637-4C7C-AF07-3D6405E37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30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0E4E-9637-4C7C-AF07-3D6405E371D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79512" y="0"/>
            <a:ext cx="576064" cy="5143500"/>
          </a:xfrm>
          <a:prstGeom prst="rect">
            <a:avLst/>
          </a:prstGeom>
          <a:solidFill>
            <a:srgbClr val="50B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C:\Users\guilh_000\Documents\Pessoal\Unioeste - Agronegócio\13.Weimar\logotipo novo\PGDRA - logotipo - positivo\PGDRA - logotipo - positiv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" b="31782"/>
          <a:stretch/>
        </p:blipFill>
        <p:spPr bwMode="auto">
          <a:xfrm>
            <a:off x="181420" y="4515966"/>
            <a:ext cx="576000" cy="1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71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0E4E-9637-4C7C-AF07-3D6405E37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88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ilh_000\Documents\Pessoal\Unioeste - Agronegócio\13.Weimar\logotipo novo\PGDRA - padrao - ppt\PGDRA - padrao - ppt - 1920x1080-0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9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99592" y="51472"/>
            <a:ext cx="8064896" cy="885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9592" y="1011263"/>
            <a:ext cx="8064896" cy="374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876256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3330E4E-9637-4C7C-AF07-3D6405E371D3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764934" y="843560"/>
            <a:ext cx="4589223" cy="176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 userDrawn="1"/>
        </p:nvSpPr>
        <p:spPr>
          <a:xfrm>
            <a:off x="179512" y="0"/>
            <a:ext cx="576064" cy="5143500"/>
          </a:xfrm>
          <a:prstGeom prst="rect">
            <a:avLst/>
          </a:prstGeom>
          <a:solidFill>
            <a:srgbClr val="50B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C:\Users\guilh_000\Documents\Pessoal\Unioeste - Agronegócio\13.Weimar\logotipo novo\PGDRA - logotipo - positivo\PGDRA - logotipo - positivo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" b="31782"/>
          <a:stretch/>
        </p:blipFill>
        <p:spPr bwMode="auto">
          <a:xfrm>
            <a:off x="171481" y="4515970"/>
            <a:ext cx="583200" cy="19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95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just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just" defTabSz="914400" rtl="0" eaLnBrk="1" latinLnBrk="0" hangingPunct="1">
        <a:spcBef>
          <a:spcPts val="3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just" defTabSz="914400" rtl="0" eaLnBrk="1" latinLnBrk="0" hangingPunct="1">
        <a:spcBef>
          <a:spcPts val="3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just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just" defTabSz="914400" rtl="0" eaLnBrk="1" latinLnBrk="0" hangingPunct="1">
        <a:spcBef>
          <a:spcPts val="3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just" defTabSz="914400" rtl="0" eaLnBrk="1" latinLnBrk="0" hangingPunct="1">
        <a:spcBef>
          <a:spcPts val="3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755576" y="2771750"/>
            <a:ext cx="838842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lang="pt-BR" altLang="pt-BR" sz="1875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Baseado </a:t>
            </a:r>
            <a:r>
              <a:rPr lang="pt-BR" altLang="pt-BR" sz="1875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em AMARAL, </a:t>
            </a:r>
            <a:r>
              <a:rPr lang="pt-BR" altLang="pt-BR" sz="1875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J. A. da S. </a:t>
            </a:r>
            <a:r>
              <a:rPr lang="pt-BR" altLang="pt-BR" sz="1875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Determinantes da entrada das mulheres no </a:t>
            </a:r>
            <a:r>
              <a:rPr lang="pt-BR" altLang="pt-BR" sz="1875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tráfico de </a:t>
            </a:r>
            <a:r>
              <a:rPr lang="pt-BR" altLang="pt-BR" sz="1875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drogas: um estudo para o Acre (Brasil). 2019. 149 f. Tese (Doutorado em </a:t>
            </a:r>
            <a:r>
              <a:rPr lang="pt-BR" altLang="pt-BR" sz="1875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Desenvolvimento Regional </a:t>
            </a:r>
            <a:r>
              <a:rPr lang="pt-BR" altLang="pt-BR" sz="1875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 Agronegócio) – </a:t>
            </a:r>
            <a:r>
              <a:rPr lang="pt-BR" altLang="pt-BR" sz="1875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Unioeste</a:t>
            </a:r>
            <a:r>
              <a:rPr lang="pt-BR" altLang="pt-BR" sz="1875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altLang="pt-BR" sz="1875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2019</a:t>
            </a:r>
            <a:r>
              <a:rPr lang="pt-BR" altLang="pt-BR" sz="1875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pt-BR" sz="1800" b="1" dirty="0" smtClean="0">
                <a:solidFill>
                  <a:srgbClr val="660066"/>
                </a:solidFill>
              </a:rPr>
              <a:t>http</a:t>
            </a:r>
            <a:r>
              <a:rPr lang="pt-BR" sz="1800" b="1" dirty="0">
                <a:solidFill>
                  <a:srgbClr val="660066"/>
                </a:solidFill>
              </a:rPr>
              <a:t>://tede.unioeste.br/bitstream/tede/4724/2/Josineide_Amaral_2019.pdf</a:t>
            </a:r>
          </a:p>
          <a:p>
            <a:pPr marL="0" indent="0" algn="ctr">
              <a:buNone/>
              <a:defRPr/>
            </a:pPr>
            <a:endParaRPr lang="pt-BR" altLang="pt-BR" sz="7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endParaRPr lang="pt-BR" altLang="pt-BR" sz="7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pt-BR" altLang="pt-BR" sz="1875" b="1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Roteiro </a:t>
            </a:r>
            <a:r>
              <a:rPr lang="pt-BR" altLang="pt-BR" sz="1875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 apresentação: </a:t>
            </a:r>
          </a:p>
          <a:p>
            <a:pPr marL="0" indent="0" algn="ctr" eaLnBrk="1" hangingPunct="1">
              <a:buClr>
                <a:srgbClr val="0000FF"/>
              </a:buClr>
              <a:buNone/>
              <a:defRPr/>
            </a:pPr>
            <a:r>
              <a:rPr lang="pt-BR" altLang="pt-BR" sz="21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36 </a:t>
            </a:r>
            <a:r>
              <a:rPr lang="pt-BR" altLang="pt-BR" sz="2100" b="1" dirty="0">
                <a:latin typeface="Tahoma" panose="020B0604030504040204" pitchFamily="34" charset="0"/>
                <a:cs typeface="Tahoma" panose="020B0604030504040204" pitchFamily="34" charset="0"/>
              </a:rPr>
              <a:t>slides </a:t>
            </a:r>
            <a:r>
              <a:rPr lang="pt-BR" altLang="pt-BR" sz="21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altLang="pt-BR" sz="2100" dirty="0" smtClean="0">
                <a:latin typeface="Tahoma" panose="020B0604030504040204" pitchFamily="34" charset="0"/>
                <a:cs typeface="Tahoma" panose="020B0604030504040204" pitchFamily="34" charset="0"/>
              </a:rPr>
              <a:t>slides de Amaral, 2019</a:t>
            </a:r>
            <a:r>
              <a:rPr lang="pt-BR" altLang="pt-BR" sz="21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) numerados dinamicamente</a:t>
            </a:r>
            <a:endParaRPr lang="pt-BR" altLang="pt-BR" sz="105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9" name="Retângulo 2"/>
          <p:cNvSpPr>
            <a:spLocks noChangeArrowheads="1"/>
          </p:cNvSpPr>
          <p:nvPr/>
        </p:nvSpPr>
        <p:spPr bwMode="auto">
          <a:xfrm>
            <a:off x="755576" y="1443429"/>
            <a:ext cx="833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3600" u="sng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3600" u="sng" dirty="0" smtClean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eterminantes </a:t>
            </a:r>
            <a:r>
              <a:rPr lang="pt-BR" sz="3600" u="sng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  <a:r>
              <a:rPr lang="pt-BR" sz="3600" u="sng" dirty="0" smtClean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u="sng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entrada</a:t>
            </a:r>
            <a:r>
              <a:rPr lang="pt-BR" sz="3600" u="sng" dirty="0" smtClean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das </a:t>
            </a:r>
            <a:r>
              <a:rPr lang="pt-BR" sz="3600" u="sng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mulheres</a:t>
            </a:r>
            <a:r>
              <a:rPr lang="pt-BR" sz="3600" u="sng" dirty="0" smtClean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u="sng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pt-BR" sz="3600" u="sng" dirty="0" smtClean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tráfico </a:t>
            </a:r>
            <a:r>
              <a:rPr lang="pt-BR" sz="3600" u="sng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pt-BR" sz="3600" u="sng" dirty="0" smtClean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u="sng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drogas:</a:t>
            </a:r>
            <a:r>
              <a:rPr lang="pt-BR" sz="3600" u="sng" dirty="0" smtClean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pt-BR" sz="3600" u="sng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estudo</a:t>
            </a:r>
            <a:r>
              <a:rPr lang="pt-BR" sz="3600" u="sng" dirty="0" smtClean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u="sng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para</a:t>
            </a:r>
            <a:r>
              <a:rPr lang="pt-BR" sz="3600" u="sng" dirty="0" smtClean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pt-BR" sz="3600" u="sng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Acre </a:t>
            </a:r>
            <a:r>
              <a:rPr lang="pt-BR" sz="3600" u="sng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(II)</a:t>
            </a:r>
            <a:endParaRPr lang="pt-BR" sz="3600" u="sng" dirty="0">
              <a:solidFill>
                <a:srgbClr val="FFFF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6670"/>
            <a:ext cx="2857542" cy="1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5040560" cy="843086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REFERENCIAL TEÓRICO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895636"/>
            <a:ext cx="8136904" cy="3859627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Modelo de Becker (1968</a:t>
            </a:r>
            <a:r>
              <a:rPr lang="pt-BR" b="1" dirty="0" smtClean="0"/>
              <a:t>) - </a:t>
            </a:r>
            <a:r>
              <a:rPr lang="pt-BR" i="1" dirty="0"/>
              <a:t>Crime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punishment</a:t>
            </a:r>
            <a:r>
              <a:rPr lang="pt-BR" i="1" dirty="0"/>
              <a:t>: </a:t>
            </a:r>
            <a:r>
              <a:rPr lang="pt-BR" i="1" dirty="0" err="1"/>
              <a:t>an</a:t>
            </a:r>
            <a:r>
              <a:rPr lang="pt-BR" i="1" dirty="0"/>
              <a:t> </a:t>
            </a:r>
            <a:r>
              <a:rPr lang="pt-BR" i="1" dirty="0" err="1"/>
              <a:t>economic</a:t>
            </a:r>
            <a:r>
              <a:rPr lang="pt-BR" i="1" dirty="0"/>
              <a:t> </a:t>
            </a:r>
            <a:r>
              <a:rPr lang="pt-BR" i="1" dirty="0" smtClean="0"/>
              <a:t>approach</a:t>
            </a:r>
          </a:p>
          <a:p>
            <a:pPr marL="0" indent="0">
              <a:buNone/>
            </a:pPr>
            <a:r>
              <a:rPr lang="pt-BR" i="1" dirty="0" smtClean="0"/>
              <a:t> </a:t>
            </a:r>
            <a:r>
              <a:rPr lang="pt-BR" i="1" dirty="0" err="1" smtClean="0"/>
              <a:t>Rational</a:t>
            </a:r>
            <a:r>
              <a:rPr lang="pt-BR" i="1" dirty="0" smtClean="0"/>
              <a:t> </a:t>
            </a:r>
            <a:r>
              <a:rPr lang="pt-BR" i="1" dirty="0"/>
              <a:t>Criminal </a:t>
            </a:r>
            <a:r>
              <a:rPr lang="pt-BR" i="1" dirty="0" err="1"/>
              <a:t>Model</a:t>
            </a:r>
            <a:r>
              <a:rPr lang="pt-BR" i="1" dirty="0"/>
              <a:t> </a:t>
            </a:r>
            <a:r>
              <a:rPr lang="pt-BR" dirty="0"/>
              <a:t>(RCM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 smtClean="0"/>
              <a:t> “a </a:t>
            </a:r>
            <a:r>
              <a:rPr lang="pt-BR" dirty="0"/>
              <a:t>decisão de cometer ou não o crime resultaria de um processo de maximização da utilidade esperada, em que o indivíduo confrontaria, de um lado, os potenciais ganhos resultantes da ação criminosa, o valor da punição e as probabilidades de detenção e aprisionamento associadas e, de outro, o custo de oportunidade de cometer crimes, traduzido pelo salário alternativo no mercado de </a:t>
            </a:r>
            <a:r>
              <a:rPr lang="pt-BR" dirty="0" smtClean="0"/>
              <a:t>trabalho”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88424" y="-236"/>
            <a:ext cx="755576" cy="369332"/>
          </a:xfrm>
          <a:prstGeom prst="rect">
            <a:avLst/>
          </a:prstGeom>
          <a:solidFill>
            <a:srgbClr val="50B648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1588"/>
            <a:ext cx="4896544" cy="885362"/>
          </a:xfrm>
        </p:spPr>
        <p:txBody>
          <a:bodyPr/>
          <a:lstStyle/>
          <a:p>
            <a:r>
              <a:rPr lang="pt-BR" b="1" dirty="0" smtClean="0">
                <a:solidFill>
                  <a:srgbClr val="0000FF"/>
                </a:solidFill>
              </a:rPr>
              <a:t>METODOLOGIA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Tipologia da pesquisa</a:t>
            </a:r>
            <a:endParaRPr lang="pt-BR" dirty="0" smtClean="0"/>
          </a:p>
          <a:p>
            <a:r>
              <a:rPr lang="pt-BR" dirty="0"/>
              <a:t>pode ser classificada quanto ao objetivo como explicativa, com uma abordagem qualitativa e quantitativa, procedimento técnico de pesquisa de campo com aplicação de questionário/entrevista.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444059" y="101"/>
            <a:ext cx="697692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4680520" cy="760806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METODOLOGIA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011262"/>
            <a:ext cx="8064896" cy="4008759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Ambiente da pesquisa</a:t>
            </a:r>
            <a:endParaRPr lang="pt-BR" dirty="0"/>
          </a:p>
          <a:p>
            <a:r>
              <a:rPr lang="pt-BR" dirty="0"/>
              <a:t>a U</a:t>
            </a:r>
            <a:r>
              <a:rPr lang="pt-BR" dirty="0" smtClean="0"/>
              <a:t>nidade Prisional Feminina (UPF) </a:t>
            </a:r>
            <a:r>
              <a:rPr lang="pt-BR" dirty="0"/>
              <a:t>e a </a:t>
            </a:r>
            <a:r>
              <a:rPr lang="pt-BR" dirty="0" smtClean="0"/>
              <a:t>Complexo Penitenciário de Rio Branco.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433549" y="-269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95686"/>
            <a:ext cx="8208912" cy="309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078"/>
            <a:ext cx="8208912" cy="885362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METODOLOGIA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011262"/>
            <a:ext cx="8064896" cy="4008759"/>
          </a:xfrm>
        </p:spPr>
        <p:txBody>
          <a:bodyPr>
            <a:normAutofit fontScale="92500"/>
          </a:bodyPr>
          <a:lstStyle/>
          <a:p>
            <a:r>
              <a:rPr lang="pt-BR" b="1" dirty="0"/>
              <a:t>Amostra </a:t>
            </a:r>
            <a:r>
              <a:rPr lang="pt-BR" b="1" dirty="0" smtClean="0"/>
              <a:t>- </a:t>
            </a:r>
            <a:r>
              <a:rPr lang="pt-BR" dirty="0" smtClean="0"/>
              <a:t>Foram </a:t>
            </a:r>
            <a:r>
              <a:rPr lang="pt-BR" dirty="0"/>
              <a:t>aplicados </a:t>
            </a:r>
            <a:r>
              <a:rPr lang="pt-BR" dirty="0" smtClean="0"/>
              <a:t>146 questionários. </a:t>
            </a:r>
            <a:r>
              <a:rPr lang="pt-BR" dirty="0"/>
              <a:t>A pesquisa foi realizada com presas que cometeram o crime de tráfico de drogas e outros crimes. A variável dependente </a:t>
            </a:r>
            <a:r>
              <a:rPr lang="pt-BR" dirty="0" smtClean="0"/>
              <a:t>foi </a:t>
            </a:r>
            <a:r>
              <a:rPr lang="pt-BR" dirty="0"/>
              <a:t>o crime de tráfico de drogas, se a presa cometeu o crime de tráfico, </a:t>
            </a:r>
            <a:r>
              <a:rPr lang="pt-BR" i="1" dirty="0"/>
              <a:t>Y</a:t>
            </a:r>
            <a:r>
              <a:rPr lang="pt-BR" dirty="0"/>
              <a:t> = 1, se não, </a:t>
            </a:r>
            <a:r>
              <a:rPr lang="pt-BR" i="1" dirty="0"/>
              <a:t>Y</a:t>
            </a:r>
            <a:r>
              <a:rPr lang="pt-BR" dirty="0"/>
              <a:t> = </a:t>
            </a:r>
            <a:r>
              <a:rPr lang="pt-BR" dirty="0" smtClean="0"/>
              <a:t>0 </a:t>
            </a:r>
          </a:p>
          <a:p>
            <a:r>
              <a:rPr lang="pt-BR" dirty="0" smtClean="0"/>
              <a:t>O cálculo da amostra levou em consideração o número de presas no Acre, 414 presas - com 95% confiança e erro de </a:t>
            </a:r>
            <a:r>
              <a:rPr lang="pt-BR" dirty="0"/>
              <a:t>6,53</a:t>
            </a:r>
            <a:r>
              <a:rPr lang="pt-BR" dirty="0" smtClean="0"/>
              <a:t>%, para uma população finita. </a:t>
            </a:r>
          </a:p>
          <a:p>
            <a:pPr marL="0" indent="0">
              <a:buNone/>
            </a:pPr>
            <a:r>
              <a:rPr lang="pt-BR" b="1" dirty="0"/>
              <a:t>Instrumento de coleta dos </a:t>
            </a:r>
            <a:r>
              <a:rPr lang="pt-BR" b="1" dirty="0" smtClean="0"/>
              <a:t>dados</a:t>
            </a:r>
          </a:p>
          <a:p>
            <a:r>
              <a:rPr lang="pt-BR" dirty="0"/>
              <a:t>Para realizar a pesquisa de campo </a:t>
            </a:r>
            <a:r>
              <a:rPr lang="pt-BR" dirty="0" smtClean="0"/>
              <a:t>foi </a:t>
            </a:r>
            <a:r>
              <a:rPr lang="pt-BR" dirty="0"/>
              <a:t>utilizado o questionário </a:t>
            </a:r>
            <a:r>
              <a:rPr lang="pt-BR" dirty="0" smtClean="0"/>
              <a:t>baseado </a:t>
            </a:r>
            <a:r>
              <a:rPr lang="pt-BR" dirty="0"/>
              <a:t>em </a:t>
            </a:r>
            <a:r>
              <a:rPr lang="pt-BR" dirty="0" err="1"/>
              <a:t>Borilli</a:t>
            </a:r>
            <a:r>
              <a:rPr lang="pt-BR" dirty="0"/>
              <a:t> (2005) e aprimorado por Cardoso (2017) e </a:t>
            </a:r>
            <a:r>
              <a:rPr lang="pt-BR" dirty="0" err="1"/>
              <a:t>Schlemper</a:t>
            </a:r>
            <a:r>
              <a:rPr lang="pt-BR" dirty="0"/>
              <a:t> (2018), sendo adaptado para atender aos objetivos desta pesquisa. O questionário é composto por 65 perguntas que estão divididas em 4 </a:t>
            </a:r>
            <a:r>
              <a:rPr lang="pt-BR" dirty="0" smtClean="0"/>
              <a:t>blocos  </a:t>
            </a:r>
            <a:r>
              <a:rPr lang="pt-BR" b="1" dirty="0" smtClean="0"/>
              <a:t>(</a:t>
            </a:r>
            <a:r>
              <a:rPr lang="pt-BR" b="1" dirty="0"/>
              <a:t>d</a:t>
            </a:r>
            <a:r>
              <a:rPr lang="pt-BR" b="1" dirty="0" smtClean="0"/>
              <a:t>ados gerais, </a:t>
            </a:r>
            <a:r>
              <a:rPr lang="pt-BR" b="1" dirty="0"/>
              <a:t>Tipologia e aspectos econômicos do </a:t>
            </a:r>
            <a:r>
              <a:rPr lang="pt-BR" b="1" dirty="0" smtClean="0"/>
              <a:t>crime, </a:t>
            </a:r>
            <a:r>
              <a:rPr lang="pt-BR" b="1" dirty="0"/>
              <a:t>m</a:t>
            </a:r>
            <a:r>
              <a:rPr lang="pt-BR" b="1" dirty="0" smtClean="0"/>
              <a:t>aioridade penal, </a:t>
            </a:r>
            <a:r>
              <a:rPr lang="pt-BR" b="1" dirty="0"/>
              <a:t>o</a:t>
            </a:r>
            <a:r>
              <a:rPr lang="pt-BR" b="1" dirty="0" smtClean="0"/>
              <a:t>utras questões).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8428520" y="-10274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4752528" cy="863264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METODOLOGIA</a:t>
            </a:r>
            <a:endParaRPr lang="pt-BR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Análise quantitativa: modelo econométrico </a:t>
                </a:r>
                <a:endParaRPr lang="pt-BR" dirty="0" smtClean="0"/>
              </a:p>
              <a:p>
                <a:r>
                  <a:rPr lang="pt-BR" dirty="0"/>
                  <a:t>Modelo de regressão logística </a:t>
                </a:r>
                <a:r>
                  <a:rPr lang="pt-BR" dirty="0" smtClean="0"/>
                  <a:t>– O modelo </a:t>
                </a:r>
                <a:r>
                  <a:rPr lang="pt-BR" i="1" dirty="0"/>
                  <a:t>Logit</a:t>
                </a:r>
                <a:r>
                  <a:rPr lang="pt-BR" dirty="0"/>
                  <a:t> afiança que as probabilidades estimadas de fato se situam entre os limites lógicos 0 e 1. A regressão logística é um recurso que permite estimar a probabilidade associada à ocorrência de determinado evento em face de um conjunto de variáveis exploratórias</a:t>
                </a:r>
                <a:r>
                  <a:rPr lang="pt-BR" dirty="0" smtClean="0"/>
                  <a:t>.</a:t>
                </a:r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num>
                          <m:den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pt-BR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pt-BR" b="1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+… </m:t>
                    </m:r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80" t="-977" r="-7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4680520" cy="709334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METODOLOGIA</a:t>
            </a:r>
            <a:endParaRPr lang="pt-BR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/>
                  <a:t>Probabilidade de ocorrência</a:t>
                </a:r>
                <a:r>
                  <a:rPr lang="pt-BR" b="1" i="1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t-BR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+… 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dirty="0"/>
                  <a:t>Probabilidade de não ocorrência: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t-BR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+… 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+… 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r>
                  <a:rPr lang="pt-BR" dirty="0"/>
                  <a:t>A função máxima verossimilhança: 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undOvr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limLoc m:val="undOvr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5" t="-16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8433549" y="-472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1588"/>
            <a:ext cx="4608512" cy="885362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METODOLOGIA</a:t>
            </a:r>
            <a:endParaRPr lang="pt-BR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011262"/>
                <a:ext cx="8136904" cy="41322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Alguns teste:</a:t>
                </a:r>
              </a:p>
              <a:p>
                <a:pPr marL="0" indent="0">
                  <a:buNone/>
                </a:pPr>
                <a:r>
                  <a:rPr lang="pt-BR" b="1" i="1" dirty="0"/>
                  <a:t>Likelihood </a:t>
                </a:r>
                <a:r>
                  <a:rPr lang="pt-BR" b="1" i="1" dirty="0" err="1"/>
                  <a:t>Value</a:t>
                </a:r>
                <a:r>
                  <a:rPr lang="pt-BR" b="1" i="1" dirty="0"/>
                  <a:t> </a:t>
                </a:r>
                <a:r>
                  <a:rPr lang="pt-BR" dirty="0"/>
                  <a:t>(razão de verossimilhança</a:t>
                </a:r>
                <a:r>
                  <a:rPr lang="pt-BR" dirty="0" smtClean="0"/>
                  <a:t>) – compara valores observáveis com os preditos</a:t>
                </a:r>
                <a:r>
                  <a:rPr lang="pt-BR" dirty="0"/>
                  <a:t>;</a:t>
                </a:r>
                <a:endParaRPr lang="pt-BR" dirty="0" smtClean="0"/>
              </a:p>
              <a:p>
                <a:pPr marL="0" indent="0">
                  <a:buNone/>
                </a:pPr>
                <a:r>
                  <a:rPr lang="pt-BR" b="1" i="1" dirty="0"/>
                  <a:t>Teste de </a:t>
                </a:r>
                <a:r>
                  <a:rPr lang="pt-BR" b="1" i="1" dirty="0" err="1"/>
                  <a:t>Hosmer</a:t>
                </a:r>
                <a:r>
                  <a:rPr lang="pt-BR" b="1" i="1" dirty="0"/>
                  <a:t> e </a:t>
                </a:r>
                <a:r>
                  <a:rPr lang="pt-BR" b="1" i="1" dirty="0" err="1" smtClean="0"/>
                  <a:t>Lemeshow</a:t>
                </a:r>
                <a:r>
                  <a:rPr lang="pt-BR" b="1" i="1" dirty="0" smtClean="0"/>
                  <a:t> </a:t>
                </a:r>
                <a:r>
                  <a:rPr lang="pt-BR" i="1" dirty="0" smtClean="0"/>
                  <a:t>– </a:t>
                </a:r>
                <a:r>
                  <a:rPr lang="pt-BR" dirty="0" smtClean="0"/>
                  <a:t>corresponde ao teste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 smtClean="0"/>
                  <a:t> </a:t>
                </a:r>
                <a:r>
                  <a:rPr lang="pt-BR" dirty="0"/>
                  <a:t>que consiste em dividir o número de observações em cerca de dez classes e, em seguida, comparar as frequências preditas com as </a:t>
                </a:r>
                <a:r>
                  <a:rPr lang="pt-BR" dirty="0" smtClean="0"/>
                  <a:t>observadas;</a:t>
                </a:r>
              </a:p>
              <a:p>
                <a:pPr marL="0" indent="0">
                  <a:buNone/>
                </a:pPr>
                <a:r>
                  <a:rPr lang="pt-BR" b="1" i="1" dirty="0" smtClean="0"/>
                  <a:t>Pseudo-R</a:t>
                </a:r>
                <a:r>
                  <a:rPr lang="pt-BR" b="1" i="1" baseline="30000" dirty="0" smtClean="0"/>
                  <a:t>2 </a:t>
                </a:r>
                <a:r>
                  <a:rPr lang="pt-BR" i="1" baseline="30000" dirty="0" smtClean="0"/>
                  <a:t> </a:t>
                </a:r>
                <a:r>
                  <a:rPr lang="pt-BR" i="1" dirty="0" smtClean="0"/>
                  <a:t>- </a:t>
                </a:r>
                <a:r>
                  <a:rPr lang="pt-BR" dirty="0" smtClean="0"/>
                  <a:t>não pode ser interpretado da mesma forma que na regressão MQO; </a:t>
                </a:r>
                <a:r>
                  <a:rPr lang="pt-BR" dirty="0"/>
                  <a:t>Existem dois testes para o </a:t>
                </a:r>
                <a:r>
                  <a:rPr lang="pt-BR" i="1" dirty="0"/>
                  <a:t>pseudo-R</a:t>
                </a:r>
                <a:r>
                  <a:rPr lang="pt-BR" i="1" baseline="30000" dirty="0"/>
                  <a:t>2</a:t>
                </a:r>
                <a:r>
                  <a:rPr lang="pt-BR" i="1" dirty="0"/>
                  <a:t>,</a:t>
                </a:r>
                <a:r>
                  <a:rPr lang="pt-BR" dirty="0"/>
                  <a:t> o Cox-Snell R² e o </a:t>
                </a:r>
                <a:r>
                  <a:rPr lang="pt-BR" dirty="0" err="1"/>
                  <a:t>Nagelkerke</a:t>
                </a:r>
                <a:r>
                  <a:rPr lang="pt-BR" dirty="0"/>
                  <a:t> R²</a:t>
                </a:r>
                <a:endParaRPr lang="pt-BR" baseline="30000" dirty="0" smtClean="0"/>
              </a:p>
              <a:p>
                <a:pPr marL="0" indent="0">
                  <a:buNone/>
                </a:pPr>
                <a:r>
                  <a:rPr lang="pt-BR" b="1" i="1" dirty="0"/>
                  <a:t>Teste </a:t>
                </a:r>
                <a:r>
                  <a:rPr lang="pt-BR" b="1" i="1" dirty="0" smtClean="0"/>
                  <a:t>Wald</a:t>
                </a:r>
                <a:r>
                  <a:rPr lang="pt-BR" i="1" dirty="0" smtClean="0"/>
                  <a:t>: </a:t>
                </a:r>
                <a:r>
                  <a:rPr lang="pt-BR" dirty="0"/>
                  <a:t>é utilizado para avaliar se o parâmetro é estatisticamente </a:t>
                </a:r>
                <a:r>
                  <a:rPr lang="pt-BR" dirty="0" smtClean="0"/>
                  <a:t>significativo.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011262"/>
                <a:ext cx="8136904" cy="4132237"/>
              </a:xfrm>
              <a:blipFill rotWithShape="0">
                <a:blip r:embed="rId2"/>
                <a:stretch>
                  <a:fillRect l="-825" t="-885" r="-8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32484"/>
            <a:ext cx="7752719" cy="5143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1088116" y="627534"/>
            <a:ext cx="4320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1082389" y="594306"/>
            <a:ext cx="4320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256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76300"/>
            <a:ext cx="8388424" cy="42672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078"/>
            <a:ext cx="8208912" cy="885362"/>
          </a:xfrm>
        </p:spPr>
        <p:txBody>
          <a:bodyPr/>
          <a:lstStyle/>
          <a:p>
            <a:r>
              <a:rPr lang="pt-BR" b="1" dirty="0" smtClean="0">
                <a:solidFill>
                  <a:srgbClr val="0000FF"/>
                </a:solidFill>
              </a:rPr>
              <a:t>RESULTADOS E DISCUSSÕES 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936834"/>
            <a:ext cx="8388424" cy="41551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PERFIL SOCIOECONÔMICO </a:t>
            </a:r>
            <a:endParaRPr lang="pt-BR" sz="2400" b="1" dirty="0" smtClean="0"/>
          </a:p>
          <a:p>
            <a:r>
              <a:rPr lang="pt-BR" sz="2200" dirty="0" smtClean="0"/>
              <a:t>com </a:t>
            </a:r>
            <a:r>
              <a:rPr lang="pt-BR" sz="2200" dirty="0"/>
              <a:t>idade entre 18 e 28 </a:t>
            </a:r>
            <a:r>
              <a:rPr lang="pt-BR" sz="2200" dirty="0" smtClean="0"/>
              <a:t>anos;</a:t>
            </a:r>
          </a:p>
          <a:p>
            <a:r>
              <a:rPr lang="pt-BR" sz="2200" dirty="0"/>
              <a:t>acreditam em Deus, possuem uma religião e são evangélicas e se diziam praticantes da mesma </a:t>
            </a:r>
            <a:r>
              <a:rPr lang="pt-BR" dirty="0" smtClean="0"/>
              <a:t>(sugestão </a:t>
            </a:r>
            <a:r>
              <a:rPr lang="pt-BR" dirty="0"/>
              <a:t>de leitura: </a:t>
            </a:r>
            <a:r>
              <a:rPr lang="pt-BR" sz="1600" b="1" dirty="0">
                <a:solidFill>
                  <a:srgbClr val="FF0000"/>
                </a:solidFill>
              </a:rPr>
              <a:t>AMARAL, J. A. S.; SHIKIDA, P. F. A.; SILVA, R. G. da. Mulheres e prática religiosa antes da prisão: um estudo de caso na </a:t>
            </a:r>
            <a:r>
              <a:rPr lang="pt-BR" sz="1600" b="1" dirty="0" smtClean="0">
                <a:solidFill>
                  <a:srgbClr val="FF0000"/>
                </a:solidFill>
              </a:rPr>
              <a:t>UPF/Acre</a:t>
            </a:r>
            <a:r>
              <a:rPr lang="pt-BR" sz="1600" b="1" dirty="0">
                <a:solidFill>
                  <a:srgbClr val="FF0000"/>
                </a:solidFill>
              </a:rPr>
              <a:t>. </a:t>
            </a:r>
            <a:r>
              <a:rPr lang="pt-BR" sz="1600" b="1" u="sng" dirty="0">
                <a:solidFill>
                  <a:srgbClr val="FF0000"/>
                </a:solidFill>
              </a:rPr>
              <a:t>REVER – Revista de Estudos da Religião</a:t>
            </a:r>
            <a:r>
              <a:rPr lang="pt-BR" sz="1600" b="1" dirty="0">
                <a:solidFill>
                  <a:srgbClr val="FF0000"/>
                </a:solidFill>
              </a:rPr>
              <a:t>, v. 21, n. 1, p.51-65, </a:t>
            </a:r>
            <a:r>
              <a:rPr lang="pt-BR" sz="1600" b="1" dirty="0" smtClean="0">
                <a:solidFill>
                  <a:srgbClr val="FF0000"/>
                </a:solidFill>
              </a:rPr>
              <a:t>2021</a:t>
            </a:r>
            <a:r>
              <a:rPr lang="pt-BR" dirty="0" smtClean="0"/>
              <a:t>);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sz="2200" dirty="0" smtClean="0"/>
              <a:t>faziam </a:t>
            </a:r>
            <a:r>
              <a:rPr lang="pt-BR" sz="2200" dirty="0"/>
              <a:t>uso de bebida alcoólica, fumavam e usavam </a:t>
            </a:r>
            <a:r>
              <a:rPr lang="pt-BR" sz="2200" dirty="0" smtClean="0"/>
              <a:t>drogas;</a:t>
            </a:r>
          </a:p>
          <a:p>
            <a:r>
              <a:rPr lang="pt-BR" sz="2200" dirty="0"/>
              <a:t>possuem ensino médio completo, a mãe com ensino fundamental e o pai analfabeto ou sem </a:t>
            </a:r>
            <a:r>
              <a:rPr lang="pt-BR" sz="2200" dirty="0" smtClean="0"/>
              <a:t>instrução;</a:t>
            </a:r>
          </a:p>
          <a:p>
            <a:r>
              <a:rPr lang="pt-BR" sz="2200" dirty="0"/>
              <a:t>Pararam os estudos por envolvimento com o </a:t>
            </a:r>
            <a:r>
              <a:rPr lang="pt-BR" sz="2200" dirty="0" smtClean="0"/>
              <a:t>crime;</a:t>
            </a:r>
          </a:p>
          <a:p>
            <a:r>
              <a:rPr lang="pt-BR" sz="2200" dirty="0"/>
              <a:t>Eram casadas ou amasiadas e moravam com esposo e/ou </a:t>
            </a:r>
            <a:r>
              <a:rPr lang="pt-BR" sz="2200" dirty="0" smtClean="0"/>
              <a:t>filhos;</a:t>
            </a:r>
          </a:p>
          <a:p>
            <a:r>
              <a:rPr lang="pt-BR" sz="2200" dirty="0"/>
              <a:t>possuíam antecedente criminal na </a:t>
            </a:r>
            <a:r>
              <a:rPr lang="pt-BR" sz="2200" dirty="0" smtClean="0"/>
              <a:t>família (irmãos);</a:t>
            </a:r>
          </a:p>
          <a:p>
            <a:r>
              <a:rPr lang="pt-BR" sz="2200" dirty="0"/>
              <a:t>Consta também que não trabalhavam e a renda familiar era insuficiente para cobrir as </a:t>
            </a:r>
            <a:r>
              <a:rPr lang="pt-BR" sz="2200" dirty="0" smtClean="0"/>
              <a:t>despesas.</a:t>
            </a: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05" y="2139701"/>
            <a:ext cx="1725459" cy="94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1588"/>
            <a:ext cx="4968552" cy="885362"/>
          </a:xfrm>
        </p:spPr>
        <p:txBody>
          <a:bodyPr/>
          <a:lstStyle/>
          <a:p>
            <a:r>
              <a:rPr lang="pt-BR" b="1" dirty="0" smtClean="0">
                <a:solidFill>
                  <a:srgbClr val="0000FF"/>
                </a:solidFill>
              </a:rPr>
              <a:t>INTRODUÇÃO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843558"/>
            <a:ext cx="8240160" cy="4104456"/>
          </a:xfrm>
        </p:spPr>
        <p:txBody>
          <a:bodyPr>
            <a:normAutofit/>
          </a:bodyPr>
          <a:lstStyle/>
          <a:p>
            <a:r>
              <a:rPr lang="pt-BR" dirty="0" smtClean="0"/>
              <a:t>Crescimento da criminalidade no Brasil – mais de 65 mil homicídios em 2017;</a:t>
            </a:r>
          </a:p>
          <a:p>
            <a:r>
              <a:rPr lang="pt-BR" dirty="0" smtClean="0"/>
              <a:t>Homens entre 15 e 29 anos são as maiores vítimas;</a:t>
            </a:r>
          </a:p>
          <a:p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custo anual da violência no Brasil representa 5% do </a:t>
            </a:r>
            <a:r>
              <a:rPr lang="pt-BR" dirty="0" smtClean="0"/>
              <a:t>PIB (Cerqueira, 2014);</a:t>
            </a:r>
          </a:p>
          <a:p>
            <a:r>
              <a:rPr lang="pt-BR" dirty="0" smtClean="0"/>
              <a:t>Tráfico de drogas – Lei de drogas (11.343/2006);</a:t>
            </a:r>
          </a:p>
          <a:p>
            <a:r>
              <a:rPr lang="pt-BR" dirty="0" smtClean="0"/>
              <a:t>Mulheres no tráfico de drogas (62%) – </a:t>
            </a:r>
            <a:r>
              <a:rPr lang="pt-BR" dirty="0" smtClean="0">
                <a:solidFill>
                  <a:srgbClr val="FF0000"/>
                </a:solidFill>
              </a:rPr>
              <a:t>680% em 16 anos – 4ª população carcerária do mundo. </a:t>
            </a:r>
          </a:p>
          <a:p>
            <a:r>
              <a:rPr lang="pt-BR" dirty="0" smtClean="0"/>
              <a:t>Aumento do efetivo carcerário;</a:t>
            </a:r>
          </a:p>
          <a:p>
            <a:r>
              <a:rPr lang="pt-BR" dirty="0" smtClean="0"/>
              <a:t>Acre – violência – facções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689" y="3237442"/>
            <a:ext cx="1944216" cy="175833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905" y="3239491"/>
            <a:ext cx="2389839" cy="175833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548965" y="-4252"/>
            <a:ext cx="595035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078"/>
            <a:ext cx="5760640" cy="885362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RESULTADOS E DISCUSSÕES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PERFIL CRIMINAL E MOTIVAÇÕES PARA A ENTRADA NA VIDA CRIMINOSA</a:t>
            </a:r>
          </a:p>
          <a:p>
            <a:pPr marL="0" indent="0">
              <a:buNone/>
            </a:pPr>
            <a:r>
              <a:rPr lang="pt-BR" sz="1600" dirty="0"/>
              <a:t>Figura 16 – Tipos de crimes praticados pelas presas entrevistadas e reincidência</a:t>
            </a:r>
          </a:p>
          <a:p>
            <a:endParaRPr lang="pt-BR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094792"/>
              </p:ext>
            </p:extLst>
          </p:nvPr>
        </p:nvGraphicFramePr>
        <p:xfrm>
          <a:off x="1043608" y="1923677"/>
          <a:ext cx="7488832" cy="2831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078"/>
            <a:ext cx="6120680" cy="885362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RESULTADOS E DISCUSSÕES </a:t>
            </a:r>
          </a:p>
        </p:txBody>
      </p:sp>
      <p:pic>
        <p:nvPicPr>
          <p:cNvPr id="4" name="Imagem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18" y="1491630"/>
            <a:ext cx="357953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99642"/>
            <a:ext cx="4160018" cy="32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to 5"/>
          <p:cNvCxnSpPr>
            <a:cxnSpLocks/>
          </p:cNvCxnSpPr>
          <p:nvPr/>
        </p:nvCxnSpPr>
        <p:spPr>
          <a:xfrm flipV="1">
            <a:off x="2987824" y="2139702"/>
            <a:ext cx="2160240" cy="50405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067944" y="2139702"/>
            <a:ext cx="1008112" cy="25202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3487024" y="2391730"/>
            <a:ext cx="1301000" cy="133214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666568" y="3054538"/>
            <a:ext cx="2375546" cy="392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545549" y="2888932"/>
            <a:ext cx="2280478" cy="1080120"/>
          </a:xfrm>
          <a:prstGeom prst="line">
            <a:avLst/>
          </a:prstGeom>
          <a:ln>
            <a:solidFill>
              <a:srgbClr val="002B6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2457638" y="875189"/>
            <a:ext cx="5379080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17 </a:t>
            </a:r>
            <a:r>
              <a:rPr lang="pt-BR" dirty="0" smtClean="0"/>
              <a:t>- </a:t>
            </a:r>
            <a:r>
              <a:rPr lang="pt-B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Motivo(s) para a prática do crime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7" y="103527"/>
            <a:ext cx="5832648" cy="720078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RESULTADOS E DISCUSSÕES </a:t>
            </a:r>
          </a:p>
        </p:txBody>
      </p:sp>
      <p:pic>
        <p:nvPicPr>
          <p:cNvPr id="6" name="Imagem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491630"/>
            <a:ext cx="373258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91630"/>
            <a:ext cx="374441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50" y="2631144"/>
            <a:ext cx="91598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to 9"/>
          <p:cNvCxnSpPr/>
          <p:nvPr/>
        </p:nvCxnSpPr>
        <p:spPr>
          <a:xfrm flipV="1">
            <a:off x="4927873" y="2283718"/>
            <a:ext cx="436215" cy="7920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 flipV="1">
            <a:off x="3864619" y="2715766"/>
            <a:ext cx="635423" cy="3600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1716962" y="105923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18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Fatores 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levaram ao </a:t>
            </a:r>
            <a:r>
              <a:rPr lang="pt-BR" altLang="pt-BR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insucesso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prática criminosa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1588"/>
            <a:ext cx="6552728" cy="885362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RESULTADOS E DISCUSSÕES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011262"/>
            <a:ext cx="8064896" cy="3936751"/>
          </a:xfrm>
        </p:spPr>
        <p:txBody>
          <a:bodyPr numCol="1">
            <a:normAutofit/>
          </a:bodyPr>
          <a:lstStyle/>
          <a:p>
            <a:r>
              <a:rPr lang="pt-BR" sz="2800" i="1" dirty="0" smtClean="0"/>
              <a:t>Modus operandi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Traficantes:</a:t>
            </a:r>
          </a:p>
          <a:p>
            <a:r>
              <a:rPr lang="pt-BR" sz="2400" dirty="0" smtClean="0">
                <a:solidFill>
                  <a:srgbClr val="FF0066"/>
                </a:solidFill>
              </a:rPr>
              <a:t>17,3</a:t>
            </a:r>
            <a:r>
              <a:rPr lang="pt-BR" sz="2400" dirty="0">
                <a:solidFill>
                  <a:srgbClr val="FF0066"/>
                </a:solidFill>
              </a:rPr>
              <a:t>% disseram </a:t>
            </a:r>
            <a:r>
              <a:rPr lang="pt-BR" sz="2400" dirty="0" smtClean="0">
                <a:solidFill>
                  <a:srgbClr val="FF0066"/>
                </a:solidFill>
              </a:rPr>
              <a:t>possuir arma de fogo</a:t>
            </a:r>
          </a:p>
          <a:p>
            <a:r>
              <a:rPr lang="pt-BR" sz="2400" dirty="0">
                <a:solidFill>
                  <a:srgbClr val="FF0066"/>
                </a:solidFill>
              </a:rPr>
              <a:t>28,6% faziam uso na atividade do </a:t>
            </a:r>
            <a:r>
              <a:rPr lang="pt-BR" sz="2400" dirty="0" smtClean="0">
                <a:solidFill>
                  <a:srgbClr val="FF0066"/>
                </a:solidFill>
              </a:rPr>
              <a:t>tráfico</a:t>
            </a:r>
          </a:p>
          <a:p>
            <a:r>
              <a:rPr lang="pt-BR" sz="2400" dirty="0">
                <a:solidFill>
                  <a:srgbClr val="FF0066"/>
                </a:solidFill>
              </a:rPr>
              <a:t>45,7% </a:t>
            </a:r>
            <a:r>
              <a:rPr lang="pt-BR" sz="2400" dirty="0" smtClean="0">
                <a:solidFill>
                  <a:srgbClr val="FF0066"/>
                </a:solidFill>
              </a:rPr>
              <a:t>tinham parceiros no crime</a:t>
            </a:r>
          </a:p>
          <a:p>
            <a:r>
              <a:rPr lang="pt-BR" sz="2400" dirty="0" smtClean="0"/>
              <a:t>Outros crimes </a:t>
            </a:r>
          </a:p>
          <a:p>
            <a:r>
              <a:rPr lang="pt-BR" sz="2400" dirty="0">
                <a:solidFill>
                  <a:srgbClr val="002060"/>
                </a:solidFill>
              </a:rPr>
              <a:t>32,3% disseram </a:t>
            </a:r>
            <a:r>
              <a:rPr lang="pt-BR" sz="2400" dirty="0" smtClean="0">
                <a:solidFill>
                  <a:srgbClr val="002060"/>
                </a:solidFill>
              </a:rPr>
              <a:t>possuir arma de fogo</a:t>
            </a:r>
          </a:p>
          <a:p>
            <a:r>
              <a:rPr lang="pt-BR" sz="2400" dirty="0">
                <a:solidFill>
                  <a:srgbClr val="002060"/>
                </a:solidFill>
              </a:rPr>
              <a:t>80,6% afirmaram utilizá-la na atividade criminosa</a:t>
            </a:r>
            <a:endParaRPr lang="pt-BR" sz="2400" dirty="0" smtClean="0">
              <a:solidFill>
                <a:srgbClr val="002060"/>
              </a:solidFill>
            </a:endParaRPr>
          </a:p>
          <a:p>
            <a:r>
              <a:rPr lang="pt-BR" sz="2400" dirty="0" smtClean="0">
                <a:solidFill>
                  <a:srgbClr val="002060"/>
                </a:solidFill>
              </a:rPr>
              <a:t>55,4 disseram ter parceiros no crime</a:t>
            </a:r>
            <a:endParaRPr lang="pt-BR" sz="2400" u="sng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433549" y="-1078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23480"/>
            <a:ext cx="5760640" cy="720078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RESULTADOS E DISCUSSÕES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27784" y="987574"/>
            <a:ext cx="4896544" cy="1932371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None/>
            </a:pPr>
            <a:r>
              <a:rPr lang="pt-BR" altLang="pt-BR" sz="2900" b="1" dirty="0"/>
              <a:t>Custo x Benefício da ação criminosa: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None/>
            </a:pPr>
            <a:endParaRPr lang="pt-BR" altLang="pt-BR" sz="24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None/>
            </a:pPr>
            <a:r>
              <a:rPr lang="pt-BR" altLang="pt-BR" sz="2600" b="1" dirty="0" smtClean="0">
                <a:solidFill>
                  <a:srgbClr val="0000FF"/>
                </a:solidFill>
              </a:rPr>
              <a:t>           </a:t>
            </a:r>
            <a:r>
              <a:rPr lang="pt-BR" altLang="pt-BR" sz="3200" b="1" dirty="0" smtClean="0">
                <a:solidFill>
                  <a:srgbClr val="0000FF"/>
                </a:solidFill>
              </a:rPr>
              <a:t>63,7</a:t>
            </a:r>
            <a:r>
              <a:rPr lang="pt-BR" altLang="pt-BR" sz="3200" b="1" dirty="0">
                <a:solidFill>
                  <a:srgbClr val="0000FF"/>
                </a:solidFill>
              </a:rPr>
              <a:t>%  Benefício &gt; </a:t>
            </a:r>
            <a:r>
              <a:rPr lang="pt-BR" altLang="pt-BR" sz="3200" b="1" dirty="0" smtClean="0">
                <a:solidFill>
                  <a:srgbClr val="0000FF"/>
                </a:solidFill>
              </a:rPr>
              <a:t>Custo 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None/>
            </a:pPr>
            <a:endParaRPr lang="pt-BR" altLang="pt-BR" sz="32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None/>
            </a:pPr>
            <a:r>
              <a:rPr lang="pt-BR" altLang="pt-BR" sz="3200" b="1" dirty="0" smtClean="0">
                <a:solidFill>
                  <a:srgbClr val="FF0000"/>
                </a:solidFill>
              </a:rPr>
              <a:t>         14,4</a:t>
            </a:r>
            <a:r>
              <a:rPr lang="pt-BR" altLang="pt-BR" sz="3200" b="1" dirty="0">
                <a:solidFill>
                  <a:srgbClr val="FF0000"/>
                </a:solidFill>
              </a:rPr>
              <a:t>%  Custo &gt; Benefício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None/>
            </a:pPr>
            <a:endParaRPr lang="pt-BR" altLang="pt-BR" sz="32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None/>
            </a:pPr>
            <a:r>
              <a:rPr lang="pt-BR" altLang="pt-BR" sz="3200" b="1" dirty="0">
                <a:solidFill>
                  <a:schemeClr val="hlink"/>
                </a:solidFill>
              </a:rPr>
              <a:t> </a:t>
            </a:r>
            <a:r>
              <a:rPr lang="pt-BR" altLang="pt-BR" sz="3200" b="1" dirty="0" smtClean="0">
                <a:solidFill>
                  <a:schemeClr val="hlink"/>
                </a:solidFill>
              </a:rPr>
              <a:t>        </a:t>
            </a:r>
            <a:r>
              <a:rPr lang="pt-BR" altLang="pt-BR" sz="3200" b="1" dirty="0" smtClean="0">
                <a:solidFill>
                  <a:srgbClr val="00B050"/>
                </a:solidFill>
              </a:rPr>
              <a:t>4,1</a:t>
            </a:r>
            <a:r>
              <a:rPr lang="pt-BR" altLang="pt-BR" sz="3200" b="1" dirty="0">
                <a:solidFill>
                  <a:srgbClr val="00B050"/>
                </a:solidFill>
              </a:rPr>
              <a:t>%  Benefício = Custo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None/>
            </a:pPr>
            <a:endParaRPr lang="pt-BR" altLang="pt-BR" sz="32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None/>
            </a:pPr>
            <a:r>
              <a:rPr lang="pt-BR" altLang="pt-BR" sz="3200" b="1" dirty="0">
                <a:solidFill>
                  <a:srgbClr val="FF0DCB"/>
                </a:solidFill>
              </a:rPr>
              <a:t> </a:t>
            </a:r>
            <a:r>
              <a:rPr lang="pt-BR" altLang="pt-BR" sz="3200" b="1" dirty="0" smtClean="0">
                <a:solidFill>
                  <a:srgbClr val="FF0DCB"/>
                </a:solidFill>
              </a:rPr>
              <a:t>          17,8</a:t>
            </a:r>
            <a:r>
              <a:rPr lang="pt-BR" altLang="pt-BR" sz="3200" b="1" dirty="0">
                <a:solidFill>
                  <a:srgbClr val="FF0DCB"/>
                </a:solidFill>
              </a:rPr>
              <a:t>%  Não respondeu 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803010"/>
            <a:ext cx="7848872" cy="207299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443572" y="234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51472"/>
            <a:ext cx="5760640" cy="792086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RESULTADOS E DISCUSSÕES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011262"/>
            <a:ext cx="8064896" cy="4008759"/>
          </a:xfrm>
        </p:spPr>
        <p:txBody>
          <a:bodyPr/>
          <a:lstStyle/>
          <a:p>
            <a:r>
              <a:rPr lang="pt-BR" b="1" dirty="0"/>
              <a:t>Modelo </a:t>
            </a:r>
            <a:r>
              <a:rPr lang="pt-BR" b="1" i="1" dirty="0" err="1"/>
              <a:t>Logit</a:t>
            </a:r>
            <a:r>
              <a:rPr lang="pt-BR" b="1" dirty="0"/>
              <a:t>: determinantes da entrada das mulheres no tráfico de </a:t>
            </a:r>
            <a:r>
              <a:rPr lang="pt-BR" b="1" dirty="0" smtClean="0"/>
              <a:t>drogas</a:t>
            </a: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96" y="1707654"/>
            <a:ext cx="8280920" cy="343584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433549" y="-1078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776596" y="4515966"/>
            <a:ext cx="8187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5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51472"/>
            <a:ext cx="5976664" cy="792086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RESULTADOS E DISCUSSÕES </a:t>
            </a:r>
          </a:p>
        </p:txBody>
      </p:sp>
      <p:sp>
        <p:nvSpPr>
          <p:cNvPr id="4" name="Retângulo 4"/>
          <p:cNvSpPr>
            <a:spLocks noGrp="1" noChangeArrowheads="1"/>
          </p:cNvSpPr>
          <p:nvPr>
            <p:ph idx="1"/>
          </p:nvPr>
        </p:nvSpPr>
        <p:spPr bwMode="auto">
          <a:xfrm>
            <a:off x="899592" y="3939902"/>
            <a:ext cx="80648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Observa-se que o envolvimento amoroso com alguém que já era traficante apresenta o maior impacto. Nesta situação, as mulheres que tinham marido ou namorado traficantes possuíam, em média, 23,68 </a:t>
            </a:r>
            <a:r>
              <a:rPr lang="pt-BR" altLang="pt-BR" sz="1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p.p</a:t>
            </a:r>
            <a:r>
              <a:rPr lang="pt-BR" altLang="pt-BR" sz="1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pt-BR" altLang="pt-BR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de probabilidade de cometer o crime de tráfico de drogas em relação as que não tinham envolvimento. 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433264" y="-1078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26" y="1347614"/>
            <a:ext cx="8208912" cy="259228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15566"/>
            <a:ext cx="756084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22098"/>
            <a:ext cx="5544616" cy="885362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RESULTADOS E DISCUSSÕES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884792"/>
            <a:ext cx="8241765" cy="399128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Perfil de vulnerabilidade a </a:t>
            </a:r>
            <a:r>
              <a:rPr lang="pt-BR" sz="2400" dirty="0" smtClean="0">
                <a:solidFill>
                  <a:srgbClr val="002060"/>
                </a:solidFill>
              </a:rPr>
              <a:t>traficar</a:t>
            </a:r>
            <a:endParaRPr lang="pt-BR" sz="2400" dirty="0">
              <a:solidFill>
                <a:srgbClr val="002060"/>
              </a:solidFill>
            </a:endParaRP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147814"/>
            <a:ext cx="8241765" cy="18722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39" y="1305448"/>
            <a:ext cx="7960035" cy="17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4532"/>
            <a:ext cx="7677973" cy="743951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RESULTADOS E DISCUSSÕES 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965342" y="943377"/>
            <a:ext cx="8064896" cy="3744000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20768"/>
            <a:ext cx="7764349" cy="230311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99592" y="877263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Perfil de vulnerabilidade a </a:t>
            </a:r>
            <a:r>
              <a:rPr lang="pt-B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traficar</a:t>
            </a:r>
            <a:endParaRPr lang="pt-BR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433549" y="486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078"/>
            <a:ext cx="7272808" cy="885362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RESULTADOS E DISCUSSÕES 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978874"/>
            <a:ext cx="8136904" cy="38971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435335" y="-1078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1588"/>
            <a:ext cx="5184576" cy="885362"/>
          </a:xfrm>
        </p:spPr>
        <p:txBody>
          <a:bodyPr/>
          <a:lstStyle/>
          <a:p>
            <a:r>
              <a:rPr lang="pt-BR" b="1" dirty="0" smtClean="0">
                <a:solidFill>
                  <a:srgbClr val="0000FF"/>
                </a:solidFill>
              </a:rPr>
              <a:t>INTRODUÇÃO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843558"/>
            <a:ext cx="806489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Problema </a:t>
            </a:r>
            <a:r>
              <a:rPr lang="pt-BR" sz="2400" b="1" dirty="0"/>
              <a:t>de </a:t>
            </a:r>
            <a:r>
              <a:rPr lang="pt-BR" sz="2400" b="1" dirty="0" smtClean="0"/>
              <a:t>pesquisa:</a:t>
            </a:r>
          </a:p>
          <a:p>
            <a:r>
              <a:rPr lang="pt-BR" sz="2800" dirty="0"/>
              <a:t>Q</a:t>
            </a:r>
            <a:r>
              <a:rPr lang="pt-BR" sz="2800" dirty="0" smtClean="0"/>
              <a:t>uais </a:t>
            </a:r>
            <a:r>
              <a:rPr lang="pt-BR" sz="2800" dirty="0"/>
              <a:t>os determinantes da entrada das mulheres no crime de tráfico de drogas no Estado do Acre?</a:t>
            </a:r>
          </a:p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endParaRPr lang="pt-BR" sz="2400" b="1" dirty="0" smtClean="0"/>
          </a:p>
        </p:txBody>
      </p:sp>
      <p:pic>
        <p:nvPicPr>
          <p:cNvPr id="4" name="Imagem 3" descr="Mulheres e trÃ¡fico de drogas: uma sentenÃ§a tripl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11710"/>
            <a:ext cx="547260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8548965" y="-4252"/>
            <a:ext cx="595035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078"/>
            <a:ext cx="6768752" cy="885362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RESULTADOS E DISCUSSÕES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011262"/>
            <a:ext cx="8261462" cy="4132238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Grupo Focal</a:t>
            </a:r>
          </a:p>
          <a:p>
            <a:r>
              <a:rPr lang="pt-BR" sz="2400" dirty="0" smtClean="0"/>
              <a:t>Levando </a:t>
            </a:r>
            <a:r>
              <a:rPr lang="pt-BR" sz="2400" dirty="0"/>
              <a:t>em consideração as declarações das presas sobre os questionamentos feitos, principalmente, sobre </a:t>
            </a:r>
            <a:r>
              <a:rPr lang="pt-BR" sz="2400" dirty="0">
                <a:solidFill>
                  <a:srgbClr val="FF0000"/>
                </a:solidFill>
              </a:rPr>
              <a:t>família, religião e educação</a:t>
            </a:r>
            <a:r>
              <a:rPr lang="pt-BR" sz="2400" dirty="0"/>
              <a:t>, evidencia-se que estas três variáveis apresentaram relativo impacto na decisão dessas mulheres de entrar no crime, salientado em aspectos pontuais. Contudo, para a maioria das pesquisadas, </a:t>
            </a:r>
            <a:r>
              <a:rPr lang="pt-BR" sz="2400" dirty="0">
                <a:solidFill>
                  <a:srgbClr val="FF0000"/>
                </a:solidFill>
              </a:rPr>
              <a:t>o fator mais importante foi o convívio com pessoas da criminalidade</a:t>
            </a:r>
            <a:r>
              <a:rPr lang="pt-BR" sz="2400" dirty="0"/>
              <a:t>, </a:t>
            </a:r>
            <a:r>
              <a:rPr lang="pt-BR" sz="2400" dirty="0" smtClean="0"/>
              <a:t>principalmente</a:t>
            </a:r>
            <a:r>
              <a:rPr lang="pt-BR" sz="2400" dirty="0" smtClean="0">
                <a:solidFill>
                  <a:srgbClr val="C00000"/>
                </a:solidFill>
              </a:rPr>
              <a:t> “amigos”, </a:t>
            </a:r>
            <a:r>
              <a:rPr lang="pt-BR" sz="2400" dirty="0">
                <a:solidFill>
                  <a:srgbClr val="C00000"/>
                </a:solidFill>
              </a:rPr>
              <a:t>o ambiente onde </a:t>
            </a:r>
            <a:r>
              <a:rPr lang="pt-BR" sz="2400" dirty="0" smtClean="0">
                <a:solidFill>
                  <a:srgbClr val="C00000"/>
                </a:solidFill>
              </a:rPr>
              <a:t>vivem </a:t>
            </a:r>
            <a:r>
              <a:rPr lang="pt-BR" sz="2400" dirty="0">
                <a:solidFill>
                  <a:srgbClr val="C00000"/>
                </a:solidFill>
              </a:rPr>
              <a:t>e a ideia de ganhar dinheiro fácil com o crime</a:t>
            </a:r>
            <a:r>
              <a:rPr lang="pt-BR" sz="2400" dirty="0"/>
              <a:t> – este ponto </a:t>
            </a:r>
            <a:r>
              <a:rPr lang="pt-BR" sz="2400" dirty="0" smtClean="0"/>
              <a:t>está evidenciado </a:t>
            </a:r>
            <a:r>
              <a:rPr lang="pt-BR" sz="2400" dirty="0"/>
              <a:t>na questão da lucratividade obtida. </a:t>
            </a:r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436899" y="-2380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1588"/>
            <a:ext cx="4824536" cy="885362"/>
          </a:xfrm>
        </p:spPr>
        <p:txBody>
          <a:bodyPr/>
          <a:lstStyle/>
          <a:p>
            <a:r>
              <a:rPr lang="pt-BR" b="1" dirty="0" smtClean="0">
                <a:solidFill>
                  <a:srgbClr val="0000FF"/>
                </a:solidFill>
              </a:rPr>
              <a:t>CONCLUSÕES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987574"/>
            <a:ext cx="8388424" cy="3767689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Primeiro objetivo: perfil </a:t>
            </a:r>
            <a:r>
              <a:rPr lang="pt-BR" b="1" dirty="0">
                <a:solidFill>
                  <a:srgbClr val="C00000"/>
                </a:solidFill>
              </a:rPr>
              <a:t>da mulher que cometeu o crime de tráfico de drogas</a:t>
            </a:r>
            <a:endParaRPr lang="pt-BR" b="1" dirty="0" smtClean="0">
              <a:solidFill>
                <a:srgbClr val="C00000"/>
              </a:solidFill>
            </a:endParaRPr>
          </a:p>
          <a:p>
            <a:r>
              <a:rPr lang="pt-BR" dirty="0"/>
              <a:t>I</a:t>
            </a:r>
            <a:r>
              <a:rPr lang="pt-BR" dirty="0" smtClean="0"/>
              <a:t>dade entre 18 e 28 anos </a:t>
            </a:r>
          </a:p>
          <a:p>
            <a:r>
              <a:rPr lang="pt-BR" dirty="0" smtClean="0"/>
              <a:t>Pardas</a:t>
            </a:r>
          </a:p>
          <a:p>
            <a:r>
              <a:rPr lang="pt-BR" dirty="0" smtClean="0"/>
              <a:t>Acreditam em Deus e se dizem </a:t>
            </a:r>
            <a:r>
              <a:rPr lang="pt-BR" dirty="0"/>
              <a:t>evangélicas </a:t>
            </a:r>
            <a:r>
              <a:rPr lang="pt-BR" dirty="0" smtClean="0"/>
              <a:t>(sugestão de leitura: </a:t>
            </a:r>
            <a:r>
              <a:rPr lang="pt-BR" b="1" dirty="0" smtClean="0">
                <a:solidFill>
                  <a:srgbClr val="FF0000"/>
                </a:solidFill>
              </a:rPr>
              <a:t>AMARAL</a:t>
            </a:r>
            <a:r>
              <a:rPr lang="pt-BR" b="1" dirty="0">
                <a:solidFill>
                  <a:srgbClr val="FF0000"/>
                </a:solidFill>
              </a:rPr>
              <a:t>, J. A. S.; SHIKIDA, P. F. A.; SILVA, R. G. da. Mulheres e prática religiosa antes da prisão: um estudo de caso na </a:t>
            </a:r>
            <a:r>
              <a:rPr lang="pt-BR" b="1" dirty="0" smtClean="0">
                <a:solidFill>
                  <a:srgbClr val="FF0000"/>
                </a:solidFill>
              </a:rPr>
              <a:t>UPF/Acre</a:t>
            </a:r>
            <a:r>
              <a:rPr lang="pt-BR" b="1" dirty="0">
                <a:solidFill>
                  <a:srgbClr val="FF0000"/>
                </a:solidFill>
              </a:rPr>
              <a:t>. </a:t>
            </a:r>
            <a:r>
              <a:rPr lang="pt-BR" b="1" u="sng" dirty="0">
                <a:solidFill>
                  <a:srgbClr val="FF0000"/>
                </a:solidFill>
              </a:rPr>
              <a:t>REVER – Revista de Estudos da Religião</a:t>
            </a:r>
            <a:r>
              <a:rPr lang="pt-BR" b="1" dirty="0">
                <a:solidFill>
                  <a:srgbClr val="FF0000"/>
                </a:solidFill>
              </a:rPr>
              <a:t>, v. 21, n. 1, p.51-65, </a:t>
            </a:r>
            <a:r>
              <a:rPr lang="pt-BR" b="1" dirty="0" smtClean="0">
                <a:solidFill>
                  <a:srgbClr val="FF0000"/>
                </a:solidFill>
              </a:rPr>
              <a:t>2021</a:t>
            </a:r>
            <a:r>
              <a:rPr lang="pt-BR" dirty="0" smtClean="0"/>
              <a:t>)</a:t>
            </a:r>
          </a:p>
          <a:p>
            <a:r>
              <a:rPr lang="pt-BR" dirty="0" smtClean="0"/>
              <a:t>Com ensino médio completo</a:t>
            </a:r>
          </a:p>
          <a:p>
            <a:r>
              <a:rPr lang="pt-BR" dirty="0"/>
              <a:t>N</a:t>
            </a:r>
            <a:r>
              <a:rPr lang="pt-BR" dirty="0" smtClean="0"/>
              <a:t>ão </a:t>
            </a:r>
            <a:r>
              <a:rPr lang="pt-BR" dirty="0"/>
              <a:t>trabalhavam e a renda não era suficiente para as despesas básicas, não possuíam bens </a:t>
            </a:r>
            <a:r>
              <a:rPr lang="pt-BR" dirty="0" smtClean="0"/>
              <a:t>imóveis</a:t>
            </a:r>
          </a:p>
          <a:p>
            <a:r>
              <a:rPr lang="pt-BR" dirty="0"/>
              <a:t>A</a:t>
            </a:r>
            <a:r>
              <a:rPr lang="pt-BR" dirty="0" smtClean="0"/>
              <a:t>lgum </a:t>
            </a:r>
            <a:r>
              <a:rPr lang="pt-BR" dirty="0"/>
              <a:t>membro da família tinha antecedente criminal, principalmente irmãos, eram </a:t>
            </a:r>
            <a:r>
              <a:rPr lang="pt-BR" dirty="0" smtClean="0"/>
              <a:t>reincidentes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27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1588"/>
            <a:ext cx="4752528" cy="885362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CONCLUSÕES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Segundo objetivo: identificar </a:t>
            </a:r>
            <a:r>
              <a:rPr lang="pt-BR" b="1" dirty="0">
                <a:solidFill>
                  <a:srgbClr val="C00000"/>
                </a:solidFill>
              </a:rPr>
              <a:t>as motivações que levaram a mulher a migrar para o crime de tráfico de </a:t>
            </a:r>
            <a:r>
              <a:rPr lang="pt-BR" b="1" dirty="0" smtClean="0">
                <a:solidFill>
                  <a:srgbClr val="C00000"/>
                </a:solidFill>
              </a:rPr>
              <a:t>drogas</a:t>
            </a:r>
          </a:p>
          <a:p>
            <a:r>
              <a:rPr lang="pt-BR" dirty="0"/>
              <a:t>a ideia de ganho fácil, seguido de indução de </a:t>
            </a:r>
            <a:r>
              <a:rPr lang="pt-BR" dirty="0" smtClean="0"/>
              <a:t>amigos</a:t>
            </a:r>
          </a:p>
          <a:p>
            <a:pPr marL="0" indent="0"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r>
              <a:rPr lang="pt-BR" b="1" dirty="0" smtClean="0">
                <a:solidFill>
                  <a:srgbClr val="C00000"/>
                </a:solidFill>
              </a:rPr>
              <a:t>Terceiro objetivo: </a:t>
            </a:r>
            <a:r>
              <a:rPr lang="pt-BR" b="1" i="1" dirty="0">
                <a:solidFill>
                  <a:srgbClr val="C00000"/>
                </a:solidFill>
              </a:rPr>
              <a:t>modus </a:t>
            </a:r>
            <a:r>
              <a:rPr lang="pt-BR" b="1" i="1" dirty="0" smtClean="0">
                <a:solidFill>
                  <a:srgbClr val="C00000"/>
                </a:solidFill>
              </a:rPr>
              <a:t>operandi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pt-BR" dirty="0"/>
              <a:t>não possuía </a:t>
            </a:r>
            <a:r>
              <a:rPr lang="pt-BR" dirty="0" smtClean="0"/>
              <a:t>parceiros(as</a:t>
            </a:r>
            <a:r>
              <a:rPr lang="pt-BR" dirty="0"/>
              <a:t>) na atividade ilícita, nem utilizava </a:t>
            </a:r>
            <a:r>
              <a:rPr lang="pt-BR" dirty="0" smtClean="0"/>
              <a:t>arma na </a:t>
            </a:r>
            <a:r>
              <a:rPr lang="pt-BR" dirty="0"/>
              <a:t>operacionalização do </a:t>
            </a:r>
            <a:r>
              <a:rPr lang="pt-BR" dirty="0" smtClean="0"/>
              <a:t>crime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C00000"/>
                </a:solidFill>
              </a:rPr>
              <a:t>Quarto objetivo: </a:t>
            </a:r>
            <a:r>
              <a:rPr lang="pt-BR" b="1" dirty="0">
                <a:solidFill>
                  <a:srgbClr val="C00000"/>
                </a:solidFill>
              </a:rPr>
              <a:t>relação entre os custos e </a:t>
            </a:r>
            <a:r>
              <a:rPr lang="pt-BR" b="1" dirty="0" smtClean="0">
                <a:solidFill>
                  <a:srgbClr val="C00000"/>
                </a:solidFill>
              </a:rPr>
              <a:t>benefícios</a:t>
            </a:r>
          </a:p>
          <a:p>
            <a:r>
              <a:rPr lang="pt-BR" dirty="0" smtClean="0"/>
              <a:t>mostrou </a:t>
            </a:r>
            <a:r>
              <a:rPr lang="pt-BR" dirty="0"/>
              <a:t>que os benefícios foram maiores que os </a:t>
            </a:r>
            <a:r>
              <a:rPr lang="pt-BR" dirty="0" smtClean="0"/>
              <a:t>custos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430464" y="-11589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37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1588"/>
            <a:ext cx="4680520" cy="885362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CONCLUSÕES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011262"/>
            <a:ext cx="8280920" cy="4132237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Quinto objetivo: identificar e analisar os determinantes </a:t>
            </a:r>
            <a:r>
              <a:rPr lang="pt-BR" b="1" dirty="0" smtClean="0">
                <a:solidFill>
                  <a:srgbClr val="C00000"/>
                </a:solidFill>
              </a:rPr>
              <a:t>da entrada </a:t>
            </a:r>
            <a:r>
              <a:rPr lang="pt-BR" b="1" dirty="0">
                <a:solidFill>
                  <a:srgbClr val="C00000"/>
                </a:solidFill>
              </a:rPr>
              <a:t>das mulheres no crime de tráfico de drogas </a:t>
            </a:r>
          </a:p>
          <a:p>
            <a:r>
              <a:rPr lang="pt-BR" dirty="0" smtClean="0"/>
              <a:t>Fatores positivo para a entrada das mulheres no trafico: </a:t>
            </a:r>
            <a:r>
              <a:rPr lang="pt-BR" dirty="0" smtClean="0">
                <a:solidFill>
                  <a:srgbClr val="0070C0"/>
                </a:solidFill>
              </a:rPr>
              <a:t>envolvimento amoroso com alguém traficante; crime na adolescência, lucro com o crime. </a:t>
            </a:r>
          </a:p>
          <a:p>
            <a:r>
              <a:rPr lang="pt-BR" dirty="0" smtClean="0"/>
              <a:t>Fatores que diminuem a entrada das mulheres no tráfico: </a:t>
            </a:r>
            <a:r>
              <a:rPr lang="pt-BR" dirty="0" smtClean="0">
                <a:solidFill>
                  <a:srgbClr val="0070C0"/>
                </a:solidFill>
              </a:rPr>
              <a:t>renda e violência familiar. </a:t>
            </a:r>
          </a:p>
          <a:p>
            <a:pPr marL="0" indent="0">
              <a:buNone/>
            </a:pPr>
            <a:endParaRPr lang="pt-BR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7030A0"/>
                </a:solidFill>
              </a:rPr>
              <a:t>L</a:t>
            </a:r>
            <a:r>
              <a:rPr lang="pt-BR" b="1" dirty="0" smtClean="0">
                <a:solidFill>
                  <a:srgbClr val="7030A0"/>
                </a:solidFill>
              </a:rPr>
              <a:t>imitações da pesquisa: a </a:t>
            </a:r>
            <a:r>
              <a:rPr lang="pt-BR" b="1" dirty="0">
                <a:solidFill>
                  <a:srgbClr val="7030A0"/>
                </a:solidFill>
              </a:rPr>
              <a:t>amostra não </a:t>
            </a:r>
            <a:r>
              <a:rPr lang="pt-BR" b="1" dirty="0" smtClean="0">
                <a:solidFill>
                  <a:srgbClr val="7030A0"/>
                </a:solidFill>
              </a:rPr>
              <a:t>pode ser </a:t>
            </a:r>
            <a:r>
              <a:rPr lang="pt-BR" b="1" dirty="0">
                <a:solidFill>
                  <a:srgbClr val="7030A0"/>
                </a:solidFill>
              </a:rPr>
              <a:t>ampliada para mais unidades do </a:t>
            </a:r>
            <a:r>
              <a:rPr lang="pt-BR" b="1" dirty="0" smtClean="0">
                <a:solidFill>
                  <a:srgbClr val="7030A0"/>
                </a:solidFill>
              </a:rPr>
              <a:t>Acre</a:t>
            </a:r>
            <a:r>
              <a:rPr lang="pt-BR" b="1" dirty="0">
                <a:solidFill>
                  <a:srgbClr val="7030A0"/>
                </a:solidFill>
              </a:rPr>
              <a:t>, </a:t>
            </a:r>
            <a:r>
              <a:rPr lang="pt-BR" b="1" dirty="0" smtClean="0">
                <a:solidFill>
                  <a:srgbClr val="7030A0"/>
                </a:solidFill>
              </a:rPr>
              <a:t>bem como o </a:t>
            </a:r>
            <a:r>
              <a:rPr lang="pt-BR" b="1" dirty="0">
                <a:solidFill>
                  <a:srgbClr val="7030A0"/>
                </a:solidFill>
              </a:rPr>
              <a:t>número de observações. </a:t>
            </a:r>
            <a:r>
              <a:rPr lang="pt-BR" b="1" dirty="0" smtClean="0">
                <a:solidFill>
                  <a:srgbClr val="7030A0"/>
                </a:solidFill>
              </a:rPr>
              <a:t>Esta </a:t>
            </a:r>
            <a:r>
              <a:rPr lang="pt-BR" b="1" dirty="0">
                <a:solidFill>
                  <a:srgbClr val="7030A0"/>
                </a:solidFill>
              </a:rPr>
              <a:t>limitação </a:t>
            </a:r>
            <a:r>
              <a:rPr lang="pt-BR" b="1" dirty="0" smtClean="0">
                <a:solidFill>
                  <a:srgbClr val="7030A0"/>
                </a:solidFill>
              </a:rPr>
              <a:t>foi pela </a:t>
            </a:r>
            <a:r>
              <a:rPr lang="pt-BR" b="1" dirty="0">
                <a:solidFill>
                  <a:srgbClr val="7030A0"/>
                </a:solidFill>
              </a:rPr>
              <a:t>falta de recursos e </a:t>
            </a:r>
            <a:r>
              <a:rPr lang="pt-BR" b="1" dirty="0" smtClean="0">
                <a:solidFill>
                  <a:srgbClr val="7030A0"/>
                </a:solidFill>
              </a:rPr>
              <a:t>tempo </a:t>
            </a:r>
            <a:r>
              <a:rPr lang="pt-BR" b="1" dirty="0">
                <a:solidFill>
                  <a:srgbClr val="7030A0"/>
                </a:solidFill>
              </a:rPr>
              <a:t>limitado da </a:t>
            </a:r>
            <a:r>
              <a:rPr lang="pt-BR" b="1" dirty="0" smtClean="0">
                <a:solidFill>
                  <a:srgbClr val="7030A0"/>
                </a:solidFill>
              </a:rPr>
              <a:t>pesquisa (“fazer </a:t>
            </a:r>
            <a:r>
              <a:rPr lang="pt-BR" b="1" dirty="0">
                <a:solidFill>
                  <a:srgbClr val="7030A0"/>
                </a:solidFill>
              </a:rPr>
              <a:t>pesquisa primária </a:t>
            </a:r>
            <a:r>
              <a:rPr lang="pt-BR" b="1" dirty="0" smtClean="0">
                <a:solidFill>
                  <a:srgbClr val="7030A0"/>
                </a:solidFill>
              </a:rPr>
              <a:t>é oneroso </a:t>
            </a:r>
            <a:r>
              <a:rPr lang="pt-BR" b="1" dirty="0">
                <a:solidFill>
                  <a:srgbClr val="7030A0"/>
                </a:solidFill>
              </a:rPr>
              <a:t>e requer </a:t>
            </a:r>
            <a:r>
              <a:rPr lang="pt-BR" b="1" dirty="0" smtClean="0">
                <a:solidFill>
                  <a:srgbClr val="7030A0"/>
                </a:solidFill>
              </a:rPr>
              <a:t>tempo”). Houve dificuldade institucional.</a:t>
            </a:r>
            <a:endParaRPr lang="pt-BR" b="1" dirty="0">
              <a:solidFill>
                <a:srgbClr val="7030A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440534" y="-1078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30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-1078"/>
            <a:ext cx="5040560" cy="885362"/>
          </a:xfrm>
        </p:spPr>
        <p:txBody>
          <a:bodyPr/>
          <a:lstStyle/>
          <a:p>
            <a:r>
              <a:rPr lang="pt-BR" altLang="pt-BR" sz="3200" b="1" dirty="0">
                <a:solidFill>
                  <a:srgbClr val="0000FF"/>
                </a:solidFill>
              </a:rPr>
              <a:t>Detalhe para </a:t>
            </a:r>
            <a:r>
              <a:rPr lang="pt-BR" altLang="pt-BR" sz="3200" b="1" dirty="0" smtClean="0">
                <a:solidFill>
                  <a:srgbClr val="0000FF"/>
                </a:solidFill>
              </a:rPr>
              <a:t>reflexão...</a:t>
            </a:r>
            <a:endParaRPr lang="pt-BR" sz="32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203598"/>
            <a:ext cx="7848872" cy="38164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436899" y="-1078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68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87"/>
            <a:ext cx="6408712" cy="885362"/>
          </a:xfrm>
        </p:spPr>
        <p:txBody>
          <a:bodyPr/>
          <a:lstStyle/>
          <a:p>
            <a:r>
              <a:rPr lang="pt-BR" altLang="pt-BR" sz="3200" b="1" dirty="0">
                <a:solidFill>
                  <a:srgbClr val="0000FF"/>
                </a:solidFill>
              </a:rPr>
              <a:t>Detalhe para </a:t>
            </a:r>
            <a:r>
              <a:rPr lang="pt-BR" altLang="pt-BR" sz="3200" b="1" dirty="0" smtClean="0">
                <a:solidFill>
                  <a:srgbClr val="0000FF"/>
                </a:solidFill>
              </a:rPr>
              <a:t>reflexão...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55576" y="1011263"/>
            <a:ext cx="8208912" cy="384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dirty="0">
                <a:ea typeface="Tahoma" panose="020B0604030504040204" pitchFamily="34" charset="0"/>
                <a:cs typeface="Tahoma" panose="020B0604030504040204" pitchFamily="34" charset="0"/>
              </a:rPr>
              <a:t>Comparando o resultado líquido da diferença entre benefício e custo de </a:t>
            </a:r>
            <a:r>
              <a:rPr lang="pt-BR" dirty="0">
                <a:solidFill>
                  <a:srgbClr val="FF0DC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Amaral (2019) </a:t>
            </a:r>
            <a:r>
              <a:rPr lang="pt-BR" dirty="0"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pt-BR" dirty="0">
                <a:solidFill>
                  <a:srgbClr val="FF0DC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pt-BR" dirty="0">
                <a:ea typeface="Tahoma" panose="020B0604030504040204" pitchFamily="34" charset="0"/>
                <a:cs typeface="Tahoma" panose="020B0604030504040204" pitchFamily="34" charset="0"/>
              </a:rPr>
              <a:t> com: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u="sng" dirty="0">
                <a:ea typeface="Tahoma" panose="020B0604030504040204" pitchFamily="34" charset="0"/>
                <a:cs typeface="Tahoma" panose="020B0604030504040204" pitchFamily="34" charset="0"/>
              </a:rPr>
              <a:t>94</a:t>
            </a:r>
            <a:r>
              <a:rPr lang="pt-BR" dirty="0">
                <a:ea typeface="Tahoma" panose="020B0604030504040204" pitchFamily="34" charset="0"/>
                <a:cs typeface="Tahoma" panose="020B0604030504040204" pitchFamily="34" charset="0"/>
              </a:rPr>
              <a:t> pesquisados por </a:t>
            </a:r>
            <a:r>
              <a:rPr lang="pt-BR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Schlemper (2018)</a:t>
            </a:r>
            <a:r>
              <a:rPr lang="pt-BR" dirty="0">
                <a:ea typeface="Tahoma" panose="020B0604030504040204" pitchFamily="34" charset="0"/>
                <a:cs typeface="Tahoma" panose="020B0604030504040204" pitchFamily="34" charset="0"/>
              </a:rPr>
              <a:t>, no </a:t>
            </a:r>
            <a:r>
              <a:rPr lang="pt-BR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RS</a:t>
            </a:r>
            <a:r>
              <a:rPr lang="pt-BR" dirty="0">
                <a:ea typeface="Tahoma" panose="020B0604030504040204" pitchFamily="34" charset="0"/>
                <a:cs typeface="Tahoma" panose="020B0604030504040204" pitchFamily="34" charset="0"/>
              </a:rPr>
              <a:t> (com pessoas presas – depurando só para </a:t>
            </a:r>
            <a:r>
              <a:rPr lang="pt-BR" u="sng" dirty="0">
                <a:ea typeface="Tahoma" panose="020B0604030504040204" pitchFamily="34" charset="0"/>
                <a:cs typeface="Tahoma" panose="020B0604030504040204" pitchFamily="34" charset="0"/>
              </a:rPr>
              <a:t>homens</a:t>
            </a:r>
            <a:r>
              <a:rPr lang="pt-BR" dirty="0">
                <a:ea typeface="Tahoma" panose="020B0604030504040204" pitchFamily="34" charset="0"/>
                <a:cs typeface="Tahoma" panose="020B0604030504040204" pitchFamily="34" charset="0"/>
              </a:rPr>
              <a:t>), e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u="sng" dirty="0">
                <a:ea typeface="Tahoma" panose="020B0604030504040204" pitchFamily="34" charset="0"/>
                <a:cs typeface="Tahoma" panose="020B0604030504040204" pitchFamily="34" charset="0"/>
              </a:rPr>
              <a:t>238</a:t>
            </a:r>
            <a:r>
              <a:rPr lang="pt-BR" dirty="0">
                <a:ea typeface="Tahoma" panose="020B0604030504040204" pitchFamily="34" charset="0"/>
                <a:cs typeface="Tahoma" panose="020B0604030504040204" pitchFamily="34" charset="0"/>
              </a:rPr>
              <a:t> pesquisados por </a:t>
            </a:r>
            <a:r>
              <a:rPr lang="pt-BR" dirty="0">
                <a:solidFill>
                  <a:srgbClr val="00743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Nickel (2019)</a:t>
            </a:r>
            <a:r>
              <a:rPr lang="pt-BR" dirty="0">
                <a:ea typeface="Tahoma" panose="020B0604030504040204" pitchFamily="34" charset="0"/>
                <a:cs typeface="Tahoma" panose="020B0604030504040204" pitchFamily="34" charset="0"/>
              </a:rPr>
              <a:t>, no </a:t>
            </a:r>
            <a:r>
              <a:rPr lang="pt-BR" dirty="0">
                <a:solidFill>
                  <a:srgbClr val="00743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</a:t>
            </a:r>
            <a:r>
              <a:rPr lang="pt-BR" dirty="0">
                <a:ea typeface="Tahoma" panose="020B0604030504040204" pitchFamily="34" charset="0"/>
                <a:cs typeface="Tahoma" panose="020B0604030504040204" pitchFamily="34" charset="0"/>
              </a:rPr>
              <a:t> (com apenados que prestam serviço e/ou fizeram prestação pecuniária – depurando só para </a:t>
            </a:r>
            <a:r>
              <a:rPr lang="pt-BR" u="sng" dirty="0">
                <a:ea typeface="Tahoma" panose="020B0604030504040204" pitchFamily="34" charset="0"/>
                <a:cs typeface="Tahoma" panose="020B0604030504040204" pitchFamily="34" charset="0"/>
              </a:rPr>
              <a:t>homens</a:t>
            </a:r>
            <a:r>
              <a:rPr lang="pt-BR" dirty="0">
                <a:ea typeface="Tahoma" panose="020B0604030504040204" pitchFamily="34" charset="0"/>
                <a:cs typeface="Tahoma" panose="020B0604030504040204" pitchFamily="34" charset="0"/>
              </a:rPr>
              <a:t>)...</a:t>
            </a:r>
          </a:p>
          <a:p>
            <a:pPr>
              <a:lnSpc>
                <a:spcPct val="150000"/>
              </a:lnSpc>
              <a:defRPr/>
            </a:pPr>
            <a:r>
              <a:rPr lang="pt-BR" u="sng" dirty="0">
                <a:ea typeface="Tahoma" panose="020B0604030504040204" pitchFamily="34" charset="0"/>
                <a:cs typeface="Tahoma" panose="020B0604030504040204" pitchFamily="34" charset="0"/>
              </a:rPr>
              <a:t>as mulheres apresentam um </a:t>
            </a:r>
            <a:r>
              <a:rPr lang="pt-BR" u="sng" dirty="0" smtClean="0">
                <a:ea typeface="Tahoma" panose="020B0604030504040204" pitchFamily="34" charset="0"/>
                <a:cs typeface="Tahoma" panose="020B0604030504040204" pitchFamily="34" charset="0"/>
              </a:rPr>
              <a:t>“saldo” </a:t>
            </a:r>
            <a:r>
              <a:rPr lang="pt-BR" u="sng" dirty="0">
                <a:ea typeface="Tahoma" panose="020B0604030504040204" pitchFamily="34" charset="0"/>
                <a:cs typeface="Tahoma" panose="020B0604030504040204" pitchFamily="34" charset="0"/>
              </a:rPr>
              <a:t>no setor </a:t>
            </a:r>
            <a:r>
              <a:rPr lang="pt-BR" u="sng" dirty="0" smtClean="0">
                <a:ea typeface="Tahoma" panose="020B0604030504040204" pitchFamily="34" charset="0"/>
                <a:cs typeface="Tahoma" panose="020B0604030504040204" pitchFamily="34" charset="0"/>
              </a:rPr>
              <a:t>ilícito, </a:t>
            </a:r>
            <a:r>
              <a:rPr lang="pt-BR" u="sng" dirty="0">
                <a:ea typeface="Tahoma" panose="020B0604030504040204" pitchFamily="34" charset="0"/>
                <a:cs typeface="Tahoma" panose="020B0604030504040204" pitchFamily="34" charset="0"/>
              </a:rPr>
              <a:t>em </a:t>
            </a:r>
            <a:r>
              <a:rPr lang="pt-BR" u="sng" dirty="0" smtClean="0">
                <a:ea typeface="Tahoma" panose="020B0604030504040204" pitchFamily="34" charset="0"/>
                <a:cs typeface="Tahoma" panose="020B0604030504040204" pitchFamily="34" charset="0"/>
              </a:rPr>
              <a:t>média, </a:t>
            </a:r>
            <a:r>
              <a:rPr lang="pt-BR" u="sng" dirty="0" smtClean="0">
                <a:solidFill>
                  <a:srgbClr val="FF0DC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53,3% menor</a:t>
            </a:r>
            <a:r>
              <a:rPr lang="pt-BR" u="sng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i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vis-à-vis</a:t>
            </a:r>
            <a:r>
              <a:rPr lang="pt-BR" u="sng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u="sng" dirty="0">
                <a:ea typeface="Tahoma" panose="020B0604030504040204" pitchFamily="34" charset="0"/>
                <a:cs typeface="Tahoma" panose="020B0604030504040204" pitchFamily="34" charset="0"/>
              </a:rPr>
              <a:t>os homens no </a:t>
            </a:r>
            <a:r>
              <a:rPr lang="pt-BR" u="sng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RS</a:t>
            </a:r>
            <a:r>
              <a:rPr lang="pt-BR" u="sng" dirty="0"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u="sng" dirty="0">
                <a:solidFill>
                  <a:srgbClr val="00743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</a:t>
            </a:r>
            <a:r>
              <a:rPr lang="pt-BR" u="sng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u="sng" dirty="0"/>
          </a:p>
        </p:txBody>
      </p:sp>
      <p:sp>
        <p:nvSpPr>
          <p:cNvPr id="6" name="CaixaDeTexto 5"/>
          <p:cNvSpPr txBox="1"/>
          <p:nvPr/>
        </p:nvSpPr>
        <p:spPr>
          <a:xfrm>
            <a:off x="8436899" y="-1078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44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59832" y="699542"/>
            <a:ext cx="3062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OBRIGADA!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15571"/>
            <a:ext cx="4987413" cy="244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147814"/>
            <a:ext cx="379473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3"/>
          <p:cNvSpPr>
            <a:spLocks noChangeArrowheads="1"/>
          </p:cNvSpPr>
          <p:nvPr/>
        </p:nvSpPr>
        <p:spPr bwMode="auto">
          <a:xfrm>
            <a:off x="6047804" y="3219822"/>
            <a:ext cx="3060700" cy="18774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dirty="0">
                <a:solidFill>
                  <a:srgbClr val="0000FF"/>
                </a:solidFill>
                <a:latin typeface="Helvetica" panose="020B0604020202020204" pitchFamily="34" charset="0"/>
              </a:rPr>
              <a:t>PRECISA-SE: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400" dirty="0">
                <a:latin typeface="Helvetica" panose="020B0604020202020204" pitchFamily="34" charset="0"/>
              </a:rPr>
              <a:t>Bandido, jovem, preferencialmente homem. Não é preciso experiência (a ORG. ensina). Remuneração: Benefício &gt; Custo. Chance de sucesso: 95% (em média). </a:t>
            </a:r>
            <a:r>
              <a:rPr lang="pt-BR" altLang="pt-BR" sz="1400" dirty="0" smtClean="0">
                <a:latin typeface="Helvetica" panose="020B0604020202020204" pitchFamily="34" charset="0"/>
              </a:rPr>
              <a:t>Punição “mesmo” </a:t>
            </a:r>
            <a:r>
              <a:rPr lang="pt-BR" altLang="pt-BR" sz="1400" dirty="0">
                <a:latin typeface="Helvetica" panose="020B0604020202020204" pitchFamily="34" charset="0"/>
              </a:rPr>
              <a:t>(no </a:t>
            </a:r>
            <a:r>
              <a:rPr lang="pt-BR" altLang="pt-BR" sz="1400" dirty="0" smtClean="0">
                <a:latin typeface="Helvetica" panose="020B0604020202020204" pitchFamily="34" charset="0"/>
              </a:rPr>
              <a:t>Brasil, muito rara!) Contato</a:t>
            </a:r>
            <a:r>
              <a:rPr lang="pt-BR" altLang="pt-BR" sz="1400" dirty="0">
                <a:latin typeface="Helvetica" panose="020B0604020202020204" pitchFamily="34" charset="0"/>
              </a:rPr>
              <a:t>: 0 171 157 1533</a:t>
            </a:r>
            <a:endParaRPr lang="pt-BR" altLang="pt-BR" sz="1400" dirty="0">
              <a:latin typeface="Tahoma" panose="020B0604030504040204" pitchFamily="34" charset="0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0" y="4064"/>
            <a:ext cx="885394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hlink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hlink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hlink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hlink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hlink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hlink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hlink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hlink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hlink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300" dirty="0">
                <a:solidFill>
                  <a:srgbClr val="FF0000"/>
                </a:solidFill>
                <a:latin typeface="Helvetica" panose="020B0604020202020204" pitchFamily="34" charset="0"/>
              </a:rPr>
              <a:t>Agradeço a todos(as), </a:t>
            </a:r>
            <a:r>
              <a:rPr lang="pt-BR" altLang="pt-BR" sz="1300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bem como </a:t>
            </a:r>
            <a:r>
              <a:rPr lang="pt-BR" altLang="pt-BR" sz="1300" dirty="0">
                <a:solidFill>
                  <a:srgbClr val="FF0000"/>
                </a:solidFill>
                <a:latin typeface="Helvetica" panose="020B0604020202020204" pitchFamily="34" charset="0"/>
              </a:rPr>
              <a:t>aos egrégios colegas da ESMPU e </a:t>
            </a:r>
            <a:r>
              <a:rPr lang="pt-BR" altLang="pt-BR" sz="1300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excepcionais </a:t>
            </a:r>
            <a:r>
              <a:rPr lang="pt-BR" altLang="pt-BR" sz="1300" dirty="0">
                <a:solidFill>
                  <a:srgbClr val="FF0000"/>
                </a:solidFill>
                <a:latin typeface="Helvetica" panose="020B0604020202020204" pitchFamily="34" charset="0"/>
              </a:rPr>
              <a:t>profs. do curso!</a:t>
            </a:r>
          </a:p>
          <a:p>
            <a:pPr algn="ctr"/>
            <a:r>
              <a:rPr lang="pt-BR" altLang="pt-BR" sz="1300" dirty="0">
                <a:solidFill>
                  <a:srgbClr val="0000FF"/>
                </a:solidFill>
                <a:latin typeface="Helvetica" panose="020B0604020202020204" pitchFamily="34" charset="0"/>
              </a:rPr>
              <a:t>Peço-lhes escusas pelo meu jeito informal e um “</a:t>
            </a:r>
            <a:r>
              <a:rPr lang="pt-BR" altLang="pt-BR" sz="1300" dirty="0" err="1">
                <a:solidFill>
                  <a:srgbClr val="0000FF"/>
                </a:solidFill>
                <a:latin typeface="Helvetica" panose="020B0604020202020204" pitchFamily="34" charset="0"/>
              </a:rPr>
              <a:t>mineirês</a:t>
            </a:r>
            <a:r>
              <a:rPr lang="pt-BR" altLang="pt-BR" sz="1300" dirty="0">
                <a:solidFill>
                  <a:srgbClr val="0000FF"/>
                </a:solidFill>
                <a:latin typeface="Helvetica" panose="020B0604020202020204" pitchFamily="34" charset="0"/>
              </a:rPr>
              <a:t>” típico... </a:t>
            </a:r>
            <a:r>
              <a:rPr lang="pt-BR" altLang="pt-BR" sz="13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(Juiz </a:t>
            </a:r>
            <a:r>
              <a:rPr lang="pt-BR" altLang="pt-BR" sz="1300" dirty="0" err="1">
                <a:solidFill>
                  <a:schemeClr val="tx1"/>
                </a:solidFill>
                <a:latin typeface="Helvetica" panose="020B0604020202020204" pitchFamily="34" charset="0"/>
              </a:rPr>
              <a:t>Yhon</a:t>
            </a:r>
            <a:r>
              <a:rPr lang="pt-BR" altLang="pt-BR" sz="1300" dirty="0">
                <a:solidFill>
                  <a:schemeClr val="tx1"/>
                </a:solidFill>
                <a:latin typeface="Helvetica" panose="020B0604020202020204" pitchFamily="34" charset="0"/>
              </a:rPr>
              <a:t> Tostes)</a:t>
            </a:r>
            <a:endParaRPr lang="pt-BR" altLang="pt-BR" sz="13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300" dirty="0">
                <a:solidFill>
                  <a:srgbClr val="0000FF"/>
                </a:solidFill>
                <a:latin typeface="Helvetica" panose="020B0604020202020204" pitchFamily="34" charset="0"/>
              </a:rPr>
              <a:t>Qualquer dúvida: </a:t>
            </a:r>
            <a:r>
              <a:rPr lang="pt-BR" altLang="pt-BR" sz="1300" dirty="0">
                <a:solidFill>
                  <a:schemeClr val="tx1"/>
                </a:solidFill>
                <a:latin typeface="Helvetica" panose="020B0604020202020204" pitchFamily="34" charset="0"/>
              </a:rPr>
              <a:t>peryshikida@hotmail.com,</a:t>
            </a:r>
            <a:r>
              <a:rPr lang="pt-BR" altLang="pt-BR" sz="1300" dirty="0">
                <a:solidFill>
                  <a:srgbClr val="007434"/>
                </a:solidFill>
                <a:latin typeface="Helvetica" panose="020B0604020202020204" pitchFamily="34" charset="0"/>
              </a:rPr>
              <a:t> </a:t>
            </a:r>
            <a:r>
              <a:rPr lang="pt-BR" altLang="pt-BR" sz="13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redes sociais </a:t>
            </a:r>
            <a:r>
              <a:rPr lang="pt-BR" altLang="pt-BR" sz="1300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também (</a:t>
            </a:r>
            <a:r>
              <a:rPr lang="pt-BR" altLang="pt-BR" sz="1300" dirty="0" err="1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facebook</a:t>
            </a:r>
            <a:r>
              <a:rPr lang="pt-BR" altLang="pt-BR" sz="1300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 e </a:t>
            </a:r>
            <a:r>
              <a:rPr lang="pt-BR" altLang="pt-BR" sz="1300" dirty="0" err="1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instagram</a:t>
            </a:r>
            <a:r>
              <a:rPr lang="pt-BR" altLang="pt-BR" sz="1300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)</a:t>
            </a:r>
            <a:endParaRPr lang="pt-BR" altLang="pt-BR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" y="633607"/>
            <a:ext cx="1855182" cy="138472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85042"/>
            <a:ext cx="2459935" cy="151216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96" y="994807"/>
            <a:ext cx="1081208" cy="18649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7348"/>
            <a:ext cx="1818079" cy="107145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20" y="823902"/>
            <a:ext cx="932050" cy="11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078"/>
            <a:ext cx="4752528" cy="862928"/>
          </a:xfrm>
        </p:spPr>
        <p:txBody>
          <a:bodyPr/>
          <a:lstStyle/>
          <a:p>
            <a:r>
              <a:rPr lang="pt-BR" b="1" dirty="0" smtClean="0">
                <a:solidFill>
                  <a:srgbClr val="0000FF"/>
                </a:solidFill>
              </a:rPr>
              <a:t>INTRODUÇÃO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011262"/>
            <a:ext cx="8064896" cy="4008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Justificativa</a:t>
            </a:r>
          </a:p>
          <a:p>
            <a:r>
              <a:rPr lang="pt-BR" dirty="0"/>
              <a:t>e</a:t>
            </a:r>
            <a:r>
              <a:rPr lang="pt-BR" dirty="0" smtClean="0"/>
              <a:t>xperiência pessoal; </a:t>
            </a:r>
          </a:p>
          <a:p>
            <a:r>
              <a:rPr lang="pt-BR" dirty="0"/>
              <a:t>p</a:t>
            </a:r>
            <a:r>
              <a:rPr lang="pt-BR" dirty="0" smtClean="0"/>
              <a:t>roblemas enfrentados na área de segurança pública no estado, principalmente em 2017 – disputa </a:t>
            </a:r>
            <a:r>
              <a:rPr lang="pt-BR" dirty="0"/>
              <a:t>pela rota do tráfico de drogas entre as facções </a:t>
            </a:r>
            <a:r>
              <a:rPr lang="pt-BR" dirty="0" smtClean="0"/>
              <a:t>criminosas;</a:t>
            </a:r>
          </a:p>
          <a:p>
            <a:r>
              <a:rPr lang="pt-BR" dirty="0"/>
              <a:t>f</a:t>
            </a:r>
            <a:r>
              <a:rPr lang="pt-BR" dirty="0" smtClean="0"/>
              <a:t>alta de dados sobre crimes econômicos para os municípios brasileiros; </a:t>
            </a:r>
          </a:p>
          <a:p>
            <a:r>
              <a:rPr lang="pt-BR" dirty="0"/>
              <a:t>n</a:t>
            </a:r>
            <a:r>
              <a:rPr lang="pt-BR" dirty="0" smtClean="0"/>
              <a:t>ão há literaturas que analisaram </a:t>
            </a:r>
            <a:r>
              <a:rPr lang="pt-BR" dirty="0"/>
              <a:t>os determinantes </a:t>
            </a:r>
            <a:r>
              <a:rPr lang="pt-BR" dirty="0" smtClean="0"/>
              <a:t>da entrada das </a:t>
            </a:r>
            <a:r>
              <a:rPr lang="pt-BR" dirty="0"/>
              <a:t>mulheres no tráfico de </a:t>
            </a:r>
            <a:r>
              <a:rPr lang="pt-BR" dirty="0" smtClean="0"/>
              <a:t>drogas no Acre.</a:t>
            </a: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48965" y="-4252"/>
            <a:ext cx="595035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1509" y="843557"/>
            <a:ext cx="8254987" cy="423856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sz="2400" b="1" dirty="0" smtClean="0"/>
              <a:t>Objetivo Geral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solidFill>
                  <a:srgbClr val="002060"/>
                </a:solidFill>
              </a:rPr>
              <a:t>Identificar </a:t>
            </a:r>
            <a:r>
              <a:rPr lang="pt-BR" dirty="0">
                <a:solidFill>
                  <a:srgbClr val="002060"/>
                </a:solidFill>
              </a:rPr>
              <a:t>e analisar os determinantes da entrada das mulheres no crime de tráfico de drogas que cumprem pena ou aguardam julgamento na Unidade Prisional Feminina de Rio Branco (Acre).</a:t>
            </a:r>
          </a:p>
          <a:p>
            <a:pPr marL="0" indent="0" hangingPunct="0">
              <a:buNone/>
            </a:pPr>
            <a:r>
              <a:rPr lang="pt-BR" sz="2400" b="1" i="1" dirty="0" smtClean="0"/>
              <a:t>     </a:t>
            </a:r>
          </a:p>
          <a:p>
            <a:pPr marL="0" indent="0" hangingPunct="0">
              <a:buNone/>
            </a:pPr>
            <a:r>
              <a:rPr lang="pt-BR" sz="2400" b="1" dirty="0" smtClean="0"/>
              <a:t>Objetivos específicos</a:t>
            </a:r>
          </a:p>
          <a:p>
            <a:pPr lvl="0"/>
            <a:r>
              <a:rPr lang="pt-BR" sz="2400" dirty="0">
                <a:solidFill>
                  <a:srgbClr val="002060"/>
                </a:solidFill>
              </a:rPr>
              <a:t>Caracterizar o perfil da mulher que cometeu o crime de tráfico de drogas;</a:t>
            </a:r>
          </a:p>
          <a:p>
            <a:pPr lvl="0"/>
            <a:r>
              <a:rPr lang="pt-BR" sz="2400" dirty="0" smtClean="0">
                <a:solidFill>
                  <a:srgbClr val="036B14"/>
                </a:solidFill>
              </a:rPr>
              <a:t>Identificar as motivações que levaram a mulher a migrar para o tráfico de drogas e as suas variáveis ocupacionais;</a:t>
            </a:r>
            <a:r>
              <a:rPr lang="pt-BR" sz="2400" dirty="0" smtClean="0">
                <a:solidFill>
                  <a:srgbClr val="000066"/>
                </a:solidFill>
              </a:rPr>
              <a:t> </a:t>
            </a:r>
          </a:p>
          <a:p>
            <a:pPr lvl="0"/>
            <a:r>
              <a:rPr lang="pt-BR" sz="2400" dirty="0" smtClean="0">
                <a:solidFill>
                  <a:srgbClr val="FF0000"/>
                </a:solidFill>
              </a:rPr>
              <a:t>Verificar os principais </a:t>
            </a:r>
            <a:r>
              <a:rPr lang="pt-BR" sz="2400" i="1" dirty="0" smtClean="0">
                <a:solidFill>
                  <a:srgbClr val="FF0000"/>
                </a:solidFill>
              </a:rPr>
              <a:t>modus operandi</a:t>
            </a:r>
            <a:r>
              <a:rPr lang="pt-BR" sz="2400" dirty="0" smtClean="0">
                <a:solidFill>
                  <a:srgbClr val="FF0000"/>
                </a:solidFill>
              </a:rPr>
              <a:t> utilizados pela mulher para efetuar essa atividade ilícita;</a:t>
            </a:r>
          </a:p>
          <a:p>
            <a:pPr lvl="0"/>
            <a:r>
              <a:rPr lang="pt-BR" sz="2400" dirty="0" smtClean="0">
                <a:solidFill>
                  <a:srgbClr val="660066"/>
                </a:solidFill>
              </a:rPr>
              <a:t>Averiguar </a:t>
            </a:r>
            <a:r>
              <a:rPr lang="pt-BR" sz="2400" dirty="0">
                <a:solidFill>
                  <a:srgbClr val="660066"/>
                </a:solidFill>
              </a:rPr>
              <a:t>a relação entre os custos e benefícios dessa atividade criminosa sob a visão da mulher traficante;</a:t>
            </a:r>
          </a:p>
          <a:p>
            <a:pPr lvl="0"/>
            <a:r>
              <a:rPr lang="pt-BR" sz="2400" dirty="0"/>
              <a:t>Via análise econométrica, analisar</a:t>
            </a:r>
            <a:r>
              <a:rPr lang="pt-BR" sz="2400" dirty="0" smtClean="0"/>
              <a:t> </a:t>
            </a:r>
            <a:r>
              <a:rPr lang="pt-BR" sz="2400" dirty="0"/>
              <a:t>os determinantes </a:t>
            </a:r>
            <a:r>
              <a:rPr lang="pt-BR" sz="2400" dirty="0" smtClean="0"/>
              <a:t>da entrada das </a:t>
            </a:r>
            <a:r>
              <a:rPr lang="pt-BR" sz="2400" dirty="0"/>
              <a:t>mulheres no crime de tráfico de drogas.</a:t>
            </a:r>
          </a:p>
          <a:p>
            <a:pPr marL="0" indent="0" hangingPunct="0">
              <a:buNone/>
            </a:pPr>
            <a:endParaRPr lang="pt-BR" sz="2400" dirty="0"/>
          </a:p>
          <a:p>
            <a:pPr marL="0" indent="0" hangingPunct="0">
              <a:buNone/>
            </a:pPr>
            <a:endParaRPr lang="pt-BR" sz="3100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48965" y="-4252"/>
            <a:ext cx="595035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770999" y="-22098"/>
            <a:ext cx="4726595" cy="885362"/>
          </a:xfrm>
        </p:spPr>
        <p:txBody>
          <a:bodyPr/>
          <a:lstStyle/>
          <a:p>
            <a:r>
              <a:rPr lang="pt-BR" b="1" dirty="0" smtClean="0">
                <a:solidFill>
                  <a:srgbClr val="0000FF"/>
                </a:solidFill>
              </a:rPr>
              <a:t>INTRODUÇÃO</a:t>
            </a:r>
            <a:endParaRPr 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1586" y="-11588"/>
            <a:ext cx="2926318" cy="885362"/>
          </a:xfrm>
        </p:spPr>
        <p:txBody>
          <a:bodyPr/>
          <a:lstStyle/>
          <a:p>
            <a:pPr lvl="0"/>
            <a:r>
              <a:rPr lang="pt-BR" b="1" dirty="0" smtClean="0">
                <a:solidFill>
                  <a:srgbClr val="0000FF"/>
                </a:solidFill>
              </a:rPr>
              <a:t>INTRODUÇÃO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876110" y="81798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da tese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Espaço Reservado para Conteúdo 7" descr="D:\GOOGLE DRIVE\TESE\TESE\TESE II\FIGURA ESTRUTURA DO TRABALHO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5486"/>
            <a:ext cx="4968552" cy="49018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8548965" y="-4252"/>
            <a:ext cx="595035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060" y="123478"/>
            <a:ext cx="5473648" cy="72008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0000FF"/>
                </a:solidFill>
              </a:rPr>
              <a:t>REVISÃO </a:t>
            </a:r>
            <a:r>
              <a:rPr lang="pt-BR" b="1" dirty="0">
                <a:solidFill>
                  <a:srgbClr val="0000FF"/>
                </a:solidFill>
              </a:rPr>
              <a:t>DE </a:t>
            </a:r>
            <a:r>
              <a:rPr lang="pt-BR" b="1" dirty="0" smtClean="0">
                <a:solidFill>
                  <a:srgbClr val="0000FF"/>
                </a:solidFill>
              </a:rPr>
              <a:t>LITERATURA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1060" y="1008121"/>
            <a:ext cx="8064896" cy="4008759"/>
          </a:xfrm>
        </p:spPr>
        <p:txBody>
          <a:bodyPr>
            <a:normAutofit/>
          </a:bodyPr>
          <a:lstStyle/>
          <a:p>
            <a:r>
              <a:rPr lang="pt-BR" b="1" dirty="0" smtClean="0"/>
              <a:t>Estudos </a:t>
            </a:r>
            <a:r>
              <a:rPr lang="pt-BR" b="1" dirty="0"/>
              <a:t>empíricos internacionais da criminalidade </a:t>
            </a:r>
            <a:endParaRPr lang="pt-BR" b="1" dirty="0" smtClean="0"/>
          </a:p>
          <a:p>
            <a:pPr marL="0" indent="0">
              <a:buNone/>
            </a:pPr>
            <a:r>
              <a:rPr lang="pt-BR" dirty="0" err="1" smtClean="0"/>
              <a:t>Lauridsen</a:t>
            </a:r>
            <a:r>
              <a:rPr lang="pt-BR" dirty="0"/>
              <a:t>, </a:t>
            </a:r>
            <a:r>
              <a:rPr lang="pt-BR" dirty="0" err="1"/>
              <a:t>Zeren</a:t>
            </a:r>
            <a:r>
              <a:rPr lang="pt-BR" dirty="0"/>
              <a:t> e Ari (2015</a:t>
            </a:r>
            <a:r>
              <a:rPr lang="pt-BR" dirty="0" smtClean="0"/>
              <a:t>); </a:t>
            </a:r>
            <a:r>
              <a:rPr lang="pt-BR" dirty="0" err="1" smtClean="0"/>
              <a:t>Loughran</a:t>
            </a:r>
            <a:r>
              <a:rPr lang="pt-BR" dirty="0" smtClean="0"/>
              <a:t> </a:t>
            </a:r>
            <a:r>
              <a:rPr lang="pt-BR" dirty="0"/>
              <a:t>et al. (2016</a:t>
            </a:r>
            <a:r>
              <a:rPr lang="pt-BR" dirty="0" smtClean="0"/>
              <a:t>); </a:t>
            </a:r>
            <a:r>
              <a:rPr lang="pt-BR" dirty="0" err="1" smtClean="0"/>
              <a:t>Hipp</a:t>
            </a:r>
            <a:r>
              <a:rPr lang="pt-BR" dirty="0" smtClean="0"/>
              <a:t> </a:t>
            </a:r>
            <a:r>
              <a:rPr lang="pt-BR" dirty="0"/>
              <a:t>e Kane (2017</a:t>
            </a:r>
            <a:r>
              <a:rPr lang="pt-BR" dirty="0" smtClean="0"/>
              <a:t>); </a:t>
            </a:r>
            <a:r>
              <a:rPr lang="pt-BR" dirty="0" err="1" smtClean="0"/>
              <a:t>Mocan</a:t>
            </a:r>
            <a:r>
              <a:rPr lang="pt-BR" dirty="0"/>
              <a:t>, </a:t>
            </a:r>
            <a:r>
              <a:rPr lang="pt-BR" dirty="0" err="1"/>
              <a:t>Bielen</a:t>
            </a:r>
            <a:r>
              <a:rPr lang="pt-BR" dirty="0"/>
              <a:t> e </a:t>
            </a:r>
            <a:r>
              <a:rPr lang="pt-BR" dirty="0" err="1" smtClean="0"/>
              <a:t>Marneffe</a:t>
            </a:r>
            <a:r>
              <a:rPr lang="pt-BR" dirty="0" smtClean="0"/>
              <a:t> (2018).</a:t>
            </a:r>
            <a:endParaRPr lang="pt-BR" b="1" dirty="0" smtClean="0"/>
          </a:p>
          <a:p>
            <a:r>
              <a:rPr lang="pt-BR" b="1" dirty="0" smtClean="0"/>
              <a:t>Estudos </a:t>
            </a:r>
            <a:r>
              <a:rPr lang="pt-BR" b="1" dirty="0"/>
              <a:t>empíricos sobre a criminalidade no </a:t>
            </a:r>
            <a:r>
              <a:rPr lang="pt-BR" b="1" dirty="0" smtClean="0"/>
              <a:t>Brasil</a:t>
            </a:r>
          </a:p>
          <a:p>
            <a:pPr marL="457200" indent="-457200">
              <a:buFont typeface="+mj-lt"/>
              <a:buAutoNum type="alphaLcParenR"/>
            </a:pPr>
            <a:r>
              <a:rPr lang="pt-BR" dirty="0"/>
              <a:t>A criminalidade no Brasil e suas implicações para a </a:t>
            </a:r>
            <a:r>
              <a:rPr lang="pt-BR" dirty="0" smtClean="0"/>
              <a:t>sociedade - Cerqueira </a:t>
            </a:r>
            <a:r>
              <a:rPr lang="pt-BR" dirty="0"/>
              <a:t>(2010</a:t>
            </a:r>
            <a:r>
              <a:rPr lang="pt-BR" dirty="0" smtClean="0"/>
              <a:t>); Santos </a:t>
            </a:r>
            <a:r>
              <a:rPr lang="pt-BR" dirty="0"/>
              <a:t>e </a:t>
            </a:r>
            <a:r>
              <a:rPr lang="pt-BR" dirty="0" err="1"/>
              <a:t>Kassouf</a:t>
            </a:r>
            <a:r>
              <a:rPr lang="pt-BR" dirty="0"/>
              <a:t> (2012) e Santos (2012</a:t>
            </a:r>
            <a:r>
              <a:rPr lang="pt-BR" dirty="0" smtClean="0"/>
              <a:t>); Procópio </a:t>
            </a:r>
            <a:r>
              <a:rPr lang="pt-BR" dirty="0"/>
              <a:t>(2014); Oliveira (2016); Durlo (2016); Moreira (2017</a:t>
            </a:r>
            <a:r>
              <a:rPr lang="pt-BR" dirty="0" smtClean="0"/>
              <a:t>)).</a:t>
            </a:r>
          </a:p>
          <a:p>
            <a:pPr marL="457200" indent="-457200">
              <a:buFont typeface="+mj-lt"/>
              <a:buAutoNum type="alphaLcParenR"/>
            </a:pPr>
            <a:r>
              <a:rPr lang="pt-BR" dirty="0" smtClean="0"/>
              <a:t>Estudos </a:t>
            </a:r>
            <a:r>
              <a:rPr lang="pt-BR" dirty="0"/>
              <a:t>empíricos realizados nas </a:t>
            </a:r>
            <a:r>
              <a:rPr lang="pt-BR" dirty="0" smtClean="0"/>
              <a:t>penitenciárias - Lima</a:t>
            </a:r>
            <a:r>
              <a:rPr lang="pt-BR" dirty="0"/>
              <a:t>, Silva e Almeida (2011</a:t>
            </a:r>
            <a:r>
              <a:rPr lang="pt-BR" dirty="0" smtClean="0"/>
              <a:t>); Shikida </a:t>
            </a:r>
            <a:r>
              <a:rPr lang="pt-BR" dirty="0"/>
              <a:t>et al. (2014</a:t>
            </a:r>
            <a:r>
              <a:rPr lang="pt-BR" dirty="0" smtClean="0"/>
              <a:t>); Shikida </a:t>
            </a:r>
            <a:r>
              <a:rPr lang="pt-BR" dirty="0"/>
              <a:t>(</a:t>
            </a:r>
            <a:r>
              <a:rPr lang="pt-BR" dirty="0" smtClean="0"/>
              <a:t>2016); </a:t>
            </a:r>
            <a:r>
              <a:rPr lang="pt-BR" dirty="0" err="1"/>
              <a:t>Sapori</a:t>
            </a:r>
            <a:r>
              <a:rPr lang="pt-BR" dirty="0"/>
              <a:t>, Santos e </a:t>
            </a:r>
            <a:r>
              <a:rPr lang="pt-BR" dirty="0" err="1"/>
              <a:t>Maas</a:t>
            </a:r>
            <a:r>
              <a:rPr lang="pt-BR" dirty="0"/>
              <a:t> (2017</a:t>
            </a:r>
            <a:r>
              <a:rPr lang="pt-BR" dirty="0" smtClean="0"/>
              <a:t>).</a:t>
            </a:r>
          </a:p>
          <a:p>
            <a:pPr marL="457200" indent="-457200">
              <a:buFont typeface="+mj-lt"/>
              <a:buAutoNum type="alphaLcParenR"/>
            </a:pPr>
            <a:r>
              <a:rPr lang="pt-BR" dirty="0"/>
              <a:t>Mulheres na </a:t>
            </a:r>
            <a:r>
              <a:rPr lang="pt-BR" dirty="0" smtClean="0"/>
              <a:t>criminalidade - </a:t>
            </a:r>
            <a:r>
              <a:rPr lang="pt-BR" dirty="0" err="1" smtClean="0"/>
              <a:t>Fioravante</a:t>
            </a:r>
            <a:r>
              <a:rPr lang="pt-BR" dirty="0" smtClean="0"/>
              <a:t> </a:t>
            </a:r>
            <a:r>
              <a:rPr lang="pt-BR" dirty="0"/>
              <a:t>e Silva (2011</a:t>
            </a:r>
            <a:r>
              <a:rPr lang="pt-BR" dirty="0" smtClean="0"/>
              <a:t>); </a:t>
            </a:r>
            <a:r>
              <a:rPr lang="pt-BR" dirty="0" err="1" smtClean="0"/>
              <a:t>Helpes</a:t>
            </a:r>
            <a:r>
              <a:rPr lang="pt-BR" dirty="0" smtClean="0"/>
              <a:t> </a:t>
            </a:r>
            <a:r>
              <a:rPr lang="pt-BR" dirty="0"/>
              <a:t>(2014</a:t>
            </a:r>
            <a:r>
              <a:rPr lang="pt-BR" dirty="0" smtClean="0"/>
              <a:t>); Curcio </a:t>
            </a:r>
            <a:r>
              <a:rPr lang="pt-BR" dirty="0"/>
              <a:t>(2016</a:t>
            </a:r>
            <a:r>
              <a:rPr lang="pt-BR" dirty="0" smtClean="0"/>
              <a:t>); </a:t>
            </a:r>
            <a:r>
              <a:rPr lang="pt-BR" dirty="0" err="1"/>
              <a:t>Barcinski</a:t>
            </a:r>
            <a:r>
              <a:rPr lang="pt-BR" dirty="0"/>
              <a:t> e </a:t>
            </a:r>
            <a:r>
              <a:rPr lang="pt-BR" dirty="0" err="1"/>
              <a:t>Cúnico</a:t>
            </a:r>
            <a:r>
              <a:rPr lang="pt-BR" dirty="0"/>
              <a:t> (2016</a:t>
            </a:r>
            <a:r>
              <a:rPr lang="pt-BR" dirty="0" smtClean="0"/>
              <a:t>).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48965" y="-2633"/>
            <a:ext cx="595035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1078"/>
            <a:ext cx="5760640" cy="885362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REVISÃO DE </a:t>
            </a:r>
            <a:r>
              <a:rPr lang="pt-BR" b="1" dirty="0" smtClean="0">
                <a:solidFill>
                  <a:srgbClr val="0000FF"/>
                </a:solidFill>
              </a:rPr>
              <a:t>LITERATURA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Criminalidade no Estado do </a:t>
            </a:r>
            <a:r>
              <a:rPr lang="pt-BR" b="1" dirty="0" smtClean="0"/>
              <a:t>Acre</a:t>
            </a:r>
          </a:p>
          <a:p>
            <a:pPr>
              <a:buFontTx/>
              <a:buChar char="-"/>
            </a:pPr>
            <a:r>
              <a:rPr lang="pt-BR" dirty="0" smtClean="0"/>
              <a:t>Divisa com dois países (Bolívia e Peru)</a:t>
            </a:r>
          </a:p>
          <a:p>
            <a:pPr>
              <a:buFontTx/>
              <a:buChar char="-"/>
            </a:pPr>
            <a:r>
              <a:rPr lang="pt-BR" dirty="0" smtClean="0"/>
              <a:t>Rota do tráfico de drogas</a:t>
            </a:r>
          </a:p>
          <a:p>
            <a:pPr>
              <a:buFontTx/>
              <a:buChar char="-"/>
            </a:pPr>
            <a:r>
              <a:rPr lang="pt-BR" dirty="0" smtClean="0"/>
              <a:t>Grande fluxo de drogas </a:t>
            </a:r>
          </a:p>
          <a:p>
            <a:pPr>
              <a:buFontTx/>
              <a:buChar char="-"/>
            </a:pPr>
            <a:r>
              <a:rPr lang="pt-BR" dirty="0" smtClean="0"/>
              <a:t>Formação de facções dentro dos presídios</a:t>
            </a:r>
          </a:p>
          <a:p>
            <a:pPr>
              <a:buFontTx/>
              <a:buChar char="-"/>
            </a:pPr>
            <a:r>
              <a:rPr lang="pt-BR" dirty="0" smtClean="0"/>
              <a:t>Aumento da violência a partir de 2015</a:t>
            </a:r>
          </a:p>
          <a:p>
            <a:pPr>
              <a:buFontTx/>
              <a:buChar char="-"/>
            </a:pPr>
            <a:r>
              <a:rPr lang="pt-BR" dirty="0" smtClean="0"/>
              <a:t>Maior taxa de homicídios em 2017 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49218" y="-3760"/>
            <a:ext cx="595035" cy="369332"/>
          </a:xfrm>
          <a:prstGeom prst="rect">
            <a:avLst/>
          </a:prstGeom>
          <a:solidFill>
            <a:srgbClr val="50B648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51472"/>
            <a:ext cx="8064896" cy="649285"/>
          </a:xfrm>
        </p:spPr>
        <p:txBody>
          <a:bodyPr/>
          <a:lstStyle/>
          <a:p>
            <a:r>
              <a:rPr lang="pt-BR" b="1" dirty="0">
                <a:solidFill>
                  <a:srgbClr val="0000FF"/>
                </a:solidFill>
              </a:rPr>
              <a:t>REFERENCIAL TEÓRICO</a:t>
            </a:r>
            <a:endParaRPr lang="pt-BR" dirty="0">
              <a:solidFill>
                <a:srgbClr val="0000FF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48626"/>
              </p:ext>
            </p:extLst>
          </p:nvPr>
        </p:nvGraphicFramePr>
        <p:xfrm>
          <a:off x="789133" y="602367"/>
          <a:ext cx="8311520" cy="4555525"/>
        </p:xfrm>
        <a:graphic>
          <a:graphicData uri="http://schemas.openxmlformats.org/drawingml/2006/table">
            <a:tbl>
              <a:tblPr firstRow="1" firstCol="1" bandRow="1"/>
              <a:tblGrid>
                <a:gridCol w="1667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2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1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2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Teorias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Abordagem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Autor e ano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Anomia ou Tensão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 sujeito não consegue alcançar metas por si mesmo. Neste caso ele passa por situações em que é impedido de realizar seus objetivos por três situações: a) suas aspirações individuais não condizem com os meios disponíveis; b) suas oportunidades estão bloqueadas; c) possui privação relativa.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Merton (1938); Agnew (1992, 2001); Agnew e White (1992); Agnew et al. (2002).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Controle Social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Estuda as causas que mantém os indivíduos no mercado legal. Ou seja, o que leva o indivíduo a não entrar na criminalidade. O apego aos pais, a crença em algo e aos valores sociais são fatores inibidores do crime.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Agnew (1992, 2001); Agnew; White (1992); Cerqueira e Lobão (2004); Skogan (1986).</a:t>
                      </a:r>
                      <a:endParaRPr lang="pt-BR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Associação Diferencial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 relações pessoais dos indivíduos têm influência no seu comportamento. Analisa o comportamento criminoso pelo lado social, não considerando os motivos.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Sutherland (1947, 2014); Sutherland; </a:t>
                      </a:r>
                      <a:r>
                        <a:rPr lang="pt-BR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Cressey</a:t>
                      </a:r>
                      <a:r>
                        <a:rPr lang="pt-B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Luckenbill (1947); Cerqueira e Lobão (2004); Matsueda (1982); Lima (2017); Ferraz (2015).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Autocontrole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 desenvolvimento do autocontrole na fase da infância que começa a partir dos 2 ou 3 anos até a adolescência é muito importante para que o indivíduo consiga controlar suas emoções e não agir por impulso. </a:t>
                      </a:r>
                      <a:endParaRPr lang="pt-BR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Cerqueira e </a:t>
                      </a:r>
                      <a:r>
                        <a:rPr lang="en-US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Lobão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(2004); </a:t>
                      </a:r>
                      <a:r>
                        <a:rPr lang="en-US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Delisi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Vaughn (2007); Van </a:t>
                      </a:r>
                      <a:r>
                        <a:rPr lang="en-US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Gelder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Hershfield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Nordgren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(2013).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Patologias Individuais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Considerava as características biológicas, psicológicas e sociológicas dos indivíduos para distinguir entre criminosos e não criminosos. No entanto, esta teoria foi perdendo força a partir de 1950 por seu conteúdo racista.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Lombroso (1912); </a:t>
                      </a:r>
                      <a:r>
                        <a:rPr lang="pt-BR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Healy</a:t>
                      </a:r>
                      <a:r>
                        <a:rPr lang="pt-B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(1915); Cano; Soares (2002); Cerqueira e Lobão (2003); Santos (2016).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7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Desorganização Social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Defende a ordem social, a integração e estabilidade social para existência do controle social e conservação das normas. Uma sociedade integrada e solidária aumenta os custos do crime.</a:t>
                      </a:r>
                      <a:endParaRPr lang="pt-BR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Skogan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(1986); </a:t>
                      </a:r>
                      <a:r>
                        <a:rPr lang="en-US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Gottfredson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 </a:t>
                      </a:r>
                      <a:r>
                        <a:rPr lang="en-US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Hirshi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(1990); Sampson; Groves (1989); Sampson; Wilson (1995); </a:t>
                      </a:r>
                      <a:r>
                        <a:rPr lang="en-US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Morenoff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Sampson (1997); Cerqueira; </a:t>
                      </a:r>
                      <a:r>
                        <a:rPr lang="en-US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Lobão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(2003); Cullen e Agnew (2011).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7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Interacional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Relaciona a delinquência ao processo de interação. Tal interação considera a perspectiva evolutiva do indivíduo na vida criminosa e a perspectiva interacional que entende a delinquência como causa e consequência de um conjunto de fatores e processos sociais. Utiliza as mesmas variáveis da teoria do controle social e da aprendizagem social.</a:t>
                      </a:r>
                      <a:endParaRPr lang="pt-BR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Vygotsky (1991); Entorf e Spengler (2000); Cerqueira e Lobão (2004).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Ecológica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Estuda a criminalidade considerando as diversas correntes teóricas do crime na tentativa de responder quais as motivações do comportamento criminoso. Tem como precursor Robert Park (Escola de Chicago). Analisa o crime a partir do desenvolvimento humano e a psicologia social. </a:t>
                      </a:r>
                      <a:endParaRPr lang="pt-BR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Park (1979); </a:t>
                      </a:r>
                      <a:r>
                        <a:rPr lang="en-US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Belsky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(1980); Dutton (1988); </a:t>
                      </a:r>
                      <a:r>
                        <a:rPr lang="en-US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Edelson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 Tolman (1992).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Estilo de Vida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criminalidade é estudada a partir do comportamento social das vítimas. E toma como ponto de início três elementos: 1) potencial infrator; 2) vítimas adequadas; e 3) falta de segurança. Essa teoria é criticada por não considerar o comportamento do criminoso, recaindo a responsabilidade do delito sobre a vítima. </a:t>
                      </a:r>
                      <a:endParaRPr lang="pt-BR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Cohen e </a:t>
                      </a:r>
                      <a:r>
                        <a:rPr lang="es-ES_tradnl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Felson</a:t>
                      </a:r>
                      <a:r>
                        <a:rPr lang="es-ES_tradnl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(1979); </a:t>
                      </a:r>
                      <a:r>
                        <a:rPr lang="es-ES_tradnl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Osgood</a:t>
                      </a:r>
                      <a:r>
                        <a:rPr lang="es-ES_tradnl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et al. </a:t>
                      </a:r>
                      <a:r>
                        <a:rPr lang="pt-B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(1996); </a:t>
                      </a:r>
                      <a:r>
                        <a:rPr lang="pt-BR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Mcneeley</a:t>
                      </a:r>
                      <a:r>
                        <a:rPr lang="pt-B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(2015), Cerqueira e Lobão (2003); Melo et al. (2017).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7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Escolha Racional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decisão de cometer um crime é tomada considerando o custo de oportunidade entre a atividade ilegal e legal. Quanto maiores forem os custos para cometer um crime menor será o lucro, o que desestimulará a prática criminosa, esses custos podem ser aumentados com melhor educação, melhores salários, maior probabilidade de ser preso e punido, etc.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Bentham ([1781] 2000, [1843], 2010); Becker (1968); Ehrlich (1973); </a:t>
                      </a:r>
                      <a:r>
                        <a:rPr lang="en-US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Eide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(1999); Chisholm e </a:t>
                      </a:r>
                      <a:r>
                        <a:rPr lang="en-US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Choe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(2005).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06" marR="303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8532440" y="-8861"/>
            <a:ext cx="612857" cy="369332"/>
          </a:xfrm>
          <a:prstGeom prst="rect">
            <a:avLst/>
          </a:prstGeom>
          <a:solidFill>
            <a:srgbClr val="50B648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9/36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6376</TotalTime>
  <Words>2716</Words>
  <Application>Microsoft Office PowerPoint</Application>
  <PresentationFormat>Apresentação na tela (16:9)</PresentationFormat>
  <Paragraphs>245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Helvetica</vt:lpstr>
      <vt:lpstr>Tahoma</vt:lpstr>
      <vt:lpstr>Times New Roman</vt:lpstr>
      <vt:lpstr>Wingdings</vt:lpstr>
      <vt:lpstr>Tema do Office</vt:lpstr>
      <vt:lpstr>Apresentação do PowerPoint</vt:lpstr>
      <vt:lpstr>INTRODUÇÃO</vt:lpstr>
      <vt:lpstr>INTRODUÇÃO</vt:lpstr>
      <vt:lpstr>INTRODUÇÃO</vt:lpstr>
      <vt:lpstr>INTRODUÇÃO</vt:lpstr>
      <vt:lpstr>INTRODUÇÃO </vt:lpstr>
      <vt:lpstr>REVISÃO DE LITERATURA</vt:lpstr>
      <vt:lpstr>REVISÃO DE LITERATURA</vt:lpstr>
      <vt:lpstr>REFERENCIAL TEÓRICO</vt:lpstr>
      <vt:lpstr>REFERENCIAL TEÓRICO</vt:lpstr>
      <vt:lpstr>METODOLOGIA</vt:lpstr>
      <vt:lpstr>METODOLOGIA</vt:lpstr>
      <vt:lpstr>METODOLOGIA</vt:lpstr>
      <vt:lpstr>METODOLOGIA</vt:lpstr>
      <vt:lpstr>METODOLOGIA</vt:lpstr>
      <vt:lpstr>METODOLOGIA</vt:lpstr>
      <vt:lpstr>Apresentação do PowerPoint</vt:lpstr>
      <vt:lpstr>Apresentação do PowerPoint</vt:lpstr>
      <vt:lpstr>RESULTADOS E DISCUSSÕES </vt:lpstr>
      <vt:lpstr>RESULTADOS E DISCUSSÕES </vt:lpstr>
      <vt:lpstr>RESULTADOS E DISCUSSÕES </vt:lpstr>
      <vt:lpstr>RESULTADOS E DISCUSSÕES </vt:lpstr>
      <vt:lpstr>RESULTADOS E DISCUSSÕES </vt:lpstr>
      <vt:lpstr>RESULTADOS E DISCUSSÕES </vt:lpstr>
      <vt:lpstr>RESULTADOS E DISCUSSÕES </vt:lpstr>
      <vt:lpstr>RESULTADOS E DISCUSSÕES </vt:lpstr>
      <vt:lpstr>RESULTADOS E DISCUSSÕES </vt:lpstr>
      <vt:lpstr>RESULTADOS E DISCUSSÕES </vt:lpstr>
      <vt:lpstr>RESULTADOS E DISCUSSÕES </vt:lpstr>
      <vt:lpstr>RESULTADOS E DISCUSSÕES </vt:lpstr>
      <vt:lpstr>CONCLUSÕES</vt:lpstr>
      <vt:lpstr>CONCLUSÕES</vt:lpstr>
      <vt:lpstr>CONCLUSÕES</vt:lpstr>
      <vt:lpstr>Detalhe para reflexão...</vt:lpstr>
      <vt:lpstr>Detalhe para reflexão...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Asai</dc:creator>
  <cp:lastModifiedBy>Conta da Microsoft</cp:lastModifiedBy>
  <cp:revision>479</cp:revision>
  <cp:lastPrinted>2019-12-13T18:54:20Z</cp:lastPrinted>
  <dcterms:created xsi:type="dcterms:W3CDTF">2013-11-13T15:27:29Z</dcterms:created>
  <dcterms:modified xsi:type="dcterms:W3CDTF">2022-07-26T00:55:24Z</dcterms:modified>
</cp:coreProperties>
</file>