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71"/>
  </p:notesMasterIdLst>
  <p:sldIdLst>
    <p:sldId id="256" r:id="rId2"/>
    <p:sldId id="398" r:id="rId3"/>
    <p:sldId id="294" r:id="rId4"/>
    <p:sldId id="394" r:id="rId5"/>
    <p:sldId id="393" r:id="rId6"/>
    <p:sldId id="401" r:id="rId7"/>
    <p:sldId id="268" r:id="rId8"/>
    <p:sldId id="399" r:id="rId9"/>
    <p:sldId id="265" r:id="rId10"/>
    <p:sldId id="403" r:id="rId11"/>
    <p:sldId id="285" r:id="rId12"/>
    <p:sldId id="404" r:id="rId13"/>
    <p:sldId id="270" r:id="rId14"/>
    <p:sldId id="378" r:id="rId15"/>
    <p:sldId id="310" r:id="rId16"/>
    <p:sldId id="389" r:id="rId17"/>
    <p:sldId id="390" r:id="rId18"/>
    <p:sldId id="385" r:id="rId19"/>
    <p:sldId id="384" r:id="rId20"/>
    <p:sldId id="388" r:id="rId21"/>
    <p:sldId id="387" r:id="rId22"/>
    <p:sldId id="382" r:id="rId23"/>
    <p:sldId id="336" r:id="rId24"/>
    <p:sldId id="292" r:id="rId25"/>
    <p:sldId id="345" r:id="rId26"/>
    <p:sldId id="349" r:id="rId27"/>
    <p:sldId id="351" r:id="rId28"/>
    <p:sldId id="370" r:id="rId29"/>
    <p:sldId id="353" r:id="rId30"/>
    <p:sldId id="371" r:id="rId31"/>
    <p:sldId id="363" r:id="rId32"/>
    <p:sldId id="366" r:id="rId33"/>
    <p:sldId id="315" r:id="rId34"/>
    <p:sldId id="318" r:id="rId35"/>
    <p:sldId id="383" r:id="rId36"/>
    <p:sldId id="293" r:id="rId37"/>
    <p:sldId id="346" r:id="rId38"/>
    <p:sldId id="357" r:id="rId39"/>
    <p:sldId id="360" r:id="rId40"/>
    <p:sldId id="361" r:id="rId41"/>
    <p:sldId id="372" r:id="rId42"/>
    <p:sldId id="373" r:id="rId43"/>
    <p:sldId id="365" r:id="rId44"/>
    <p:sldId id="367" r:id="rId45"/>
    <p:sldId id="263" r:id="rId46"/>
    <p:sldId id="392" r:id="rId47"/>
    <p:sldId id="338" r:id="rId48"/>
    <p:sldId id="332" r:id="rId49"/>
    <p:sldId id="400" r:id="rId50"/>
    <p:sldId id="339" r:id="rId51"/>
    <p:sldId id="379" r:id="rId52"/>
    <p:sldId id="301" r:id="rId53"/>
    <p:sldId id="311" r:id="rId54"/>
    <p:sldId id="347" r:id="rId55"/>
    <p:sldId id="319" r:id="rId56"/>
    <p:sldId id="327" r:id="rId57"/>
    <p:sldId id="391" r:id="rId58"/>
    <p:sldId id="329" r:id="rId59"/>
    <p:sldId id="330" r:id="rId60"/>
    <p:sldId id="342" r:id="rId61"/>
    <p:sldId id="334" r:id="rId62"/>
    <p:sldId id="333" r:id="rId63"/>
    <p:sldId id="380" r:id="rId64"/>
    <p:sldId id="374" r:id="rId65"/>
    <p:sldId id="375" r:id="rId66"/>
    <p:sldId id="302" r:id="rId67"/>
    <p:sldId id="303" r:id="rId68"/>
    <p:sldId id="304" r:id="rId69"/>
    <p:sldId id="395" r:id="rId7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istiane Vasconcelos " initials="CMVS" lastIdx="10" clrIdx="0">
    <p:extLst>
      <p:ext uri="{19B8F6BF-5375-455C-9EA6-DF929625EA0E}">
        <p15:presenceInfo xmlns:p15="http://schemas.microsoft.com/office/powerpoint/2012/main" userId="Cristiane Vasconcelos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88182" autoAdjust="0"/>
  </p:normalViewPr>
  <p:slideViewPr>
    <p:cSldViewPr snapToGrid="0">
      <p:cViewPr varScale="1">
        <p:scale>
          <a:sx n="100" d="100"/>
          <a:sy n="100" d="100"/>
        </p:scale>
        <p:origin x="10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D4797-835C-4FD3-8C8B-3540C4DB7C2D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B2CF0-383D-4582-9728-36A4F09720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78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unyleya.edu.br/professor/portugues-juridico-verbo-restar/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blog.unyleya.edu.br/professor/portugues-juridico-verbo-restar/#Saiba_mais_Anexo_ou_em_anexo" TargetMode="External"/><Relationship Id="rId5" Type="http://schemas.openxmlformats.org/officeDocument/2006/relationships/hyperlink" Target="https://blog.unyleya.edu.br/professor/portugues-juridico-verbo-restar/#Marcelo_Paiva" TargetMode="External"/><Relationship Id="rId4" Type="http://schemas.openxmlformats.org/officeDocument/2006/relationships/hyperlink" Target="https://blog.unyleya.edu.br/professor/portugues-juridico-verbo-restar/#Observe_agora_exemplos_adequados_do_verbo_restar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B2CF0-383D-4582-9728-36A4F09720E9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91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B2CF0-383D-4582-9728-36A4F09720E9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315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Resta     afastado, </a:t>
            </a:r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Índice 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pt-B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Ocultar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endParaRPr lang="pt-BR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pt-B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1 Observe agora exemplos adequados do verbo “restar”:</a:t>
            </a: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fontAlgn="base"/>
            <a:r>
              <a:rPr lang="pt-B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1.1 Marcelo Paiva</a:t>
            </a: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fontAlgn="base"/>
            <a:r>
              <a:rPr lang="pt-B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1.2 Saiba mais: Anexo ou em anexo?</a:t>
            </a: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Tempo de Leitura: &lt; 1 </a:t>
            </a:r>
            <a:r>
              <a:rPr lang="pt-B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minutoNosso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assunto hoje é o verbo “restar”. Ele não deve ser empregado em nosso idioma com o sentido de “ser”, “estar” ou “ficar” acompanhado de verbo no particípio. Trata-se de uso muito comum na linguagem jurídica para indicar ideia de estado. No entanto, o verbo “restar” indica ação e deve aparecer acompanhado ao lado de substantivo ou verbo. Ele não assume função de verbo de ligação.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B2CF0-383D-4582-9728-36A4F09720E9}" type="slidenum">
              <a:rPr lang="pt-BR" smtClean="0"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38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80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82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6470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360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9337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508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519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590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192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73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62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3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12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95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52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5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0615E-3934-41DD-A0E1-2722ABD89545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54ED790-2C10-433E-9DE8-41468EFD9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31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aNMouX_QK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6813" y="1506295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 DOS SINAIS DE PONTUAÇÃO</a:t>
            </a:r>
            <a:endParaRPr lang="pt-BR" sz="6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36813" y="4034547"/>
            <a:ext cx="8915399" cy="1126283"/>
          </a:xfrm>
        </p:spPr>
        <p:txBody>
          <a:bodyPr>
            <a:noAutofit/>
          </a:bodyPr>
          <a:lstStyle/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ENTRAVE OU SOLUÇÃO?</a:t>
            </a:r>
          </a:p>
        </p:txBody>
      </p:sp>
    </p:spTree>
    <p:extLst>
      <p:ext uri="{BB962C8B-B14F-4D97-AF65-F5344CB8AC3E}">
        <p14:creationId xmlns:p14="http://schemas.microsoft.com/office/powerpoint/2010/main" val="8580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693683"/>
            <a:ext cx="8915400" cy="521753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Coerência Textual</a:t>
            </a:r>
          </a:p>
          <a:p>
            <a:pPr marL="0" indent="0" algn="just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[...]a coerência do texto deriva de sua lógica interna, resultante dos significados que sua rede de conceitos e relações põe em jogo, mas também da compatibilidade entre essa rede conceitual — o mundo textual — e o conhecimento de mundo de quem processa o discurso. [...]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7427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5641" y="340330"/>
            <a:ext cx="8911687" cy="1280890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Coerência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75641" y="1103586"/>
            <a:ext cx="9078247" cy="4748642"/>
          </a:xfrm>
        </p:spPr>
        <p:txBody>
          <a:bodyPr>
            <a:normAutofit lnSpcReduction="10000"/>
          </a:bodyPr>
          <a:lstStyle/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palavra tem um significado individual, porém quando estão juntas em uma frase ou texto, formam um significado diferente. Se a construção das palavras não forem feitas de modo correto, o sentido geral da oração fica incompreensível.</a:t>
            </a:r>
          </a:p>
          <a:p>
            <a:pPr marL="0" indent="0" algn="just">
              <a:buNone/>
            </a:pP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coerência textual consiste justamente no modo como aplicar cada palavra em um texto para que este tenha a intencionalidade pretendida.</a:t>
            </a:r>
          </a:p>
          <a:p>
            <a:pPr algn="just"/>
            <a:endParaRPr lang="pt-BR" sz="3200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251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COESÃO TEXTUAL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[...] A coesão é a manifestação </a:t>
            </a:r>
            <a:r>
              <a:rPr lang="pt-BR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lingüística</a:t>
            </a:r>
            <a:r>
              <a:rPr lang="pt-B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da coerência; advém da maneira como os conceitos e relações subjacentes são expressos na superfície textual. Responsável pela unidade formal do texto, constrói-se através de mecanismos gramaticais e lexicais. [...]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4091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Coesão textual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28452" y="1327355"/>
            <a:ext cx="8776160" cy="4970206"/>
          </a:xfrm>
        </p:spPr>
        <p:txBody>
          <a:bodyPr>
            <a:normAutofit/>
          </a:bodyPr>
          <a:lstStyle/>
          <a:p>
            <a:endParaRPr lang="pt-BR" dirty="0"/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São os mecanismos linguísticos que permitem uma conexão lógico-semântica entre as partes de um texto. A ligação e harmonia que possibilitam a amarração de ideias dentro de um texto é feita com o uso de conjunções, preposições, advérbios ou locuções adverbiais.</a:t>
            </a:r>
          </a:p>
        </p:txBody>
      </p:sp>
    </p:spTree>
    <p:extLst>
      <p:ext uri="{BB962C8B-B14F-4D97-AF65-F5344CB8AC3E}">
        <p14:creationId xmlns:p14="http://schemas.microsoft.com/office/powerpoint/2010/main" val="402761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920" y="0"/>
            <a:ext cx="9125578" cy="5197560"/>
          </a:xfrm>
        </p:spPr>
        <p:txBody>
          <a:bodyPr>
            <a:noAutofit/>
          </a:bodyPr>
          <a:lstStyle/>
          <a:p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 ORGANIZAÇÃO – SINTAXE –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 Ordem direta.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  Intercalação.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66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SINAIS DE PONTUAÇÃO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00026" y="1264555"/>
            <a:ext cx="9487173" cy="5593445"/>
          </a:xfrm>
        </p:spPr>
        <p:txBody>
          <a:bodyPr>
            <a:norm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[...] um sistema de reforço da escrita [...] constituído de sinais sintáticos, destinados a organizar as relações e a proporção das partes do discurso e das pausas orais e escritas. Estes sinais também participam de todas as funções da sintaxe [...]” [NC.1,7] [...] são essencialmente unidades sintáticas[...] “sinais de orações”  [...]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8718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2140" y="218034"/>
            <a:ext cx="7339350" cy="4527385"/>
          </a:xfrm>
        </p:spPr>
        <p:txBody>
          <a:bodyPr>
            <a:noAutofit/>
          </a:bodyPr>
          <a:lstStyle/>
          <a:p>
            <a:pPr marL="1435100"/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C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oncepção profundamente humanista da linguagem.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ecusa que a grafia fosse objeto de discriminação.</a:t>
            </a: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621" y="682256"/>
            <a:ext cx="3181527" cy="2921220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619" y="3603476"/>
            <a:ext cx="2041415" cy="325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26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SINAIS DE PONTUAÇÃO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00027" y="1264555"/>
            <a:ext cx="8915400" cy="5593445"/>
          </a:xfrm>
        </p:spPr>
        <p:txBody>
          <a:bodyPr>
            <a:norm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[...]“a nossa pontuação – a pontuação  em língua portuguesa – obedece a critérios sintáticos, e não a prosódicos”.[...]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286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SINAIS DE PONTUAÇÃO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00027" y="1264555"/>
            <a:ext cx="8915400" cy="55934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“O certo é o que se usa. O certo é o que usam os não pedantes. ‘Errado’ – o que usam os pedantes"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772" y="4183367"/>
            <a:ext cx="1755228" cy="267463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509" y="4061277"/>
            <a:ext cx="1714500" cy="267652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185" y="1844222"/>
            <a:ext cx="2268815" cy="221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281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SINAIS DE PONTUAÇÃO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502979"/>
            <a:ext cx="8915400" cy="3777622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SEPARADORES. </a:t>
            </a:r>
          </a:p>
          <a:p>
            <a:pPr marL="0" indent="0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(vírgula, ponto e vírgula, ponto-final, ponto de exclamação, reticências.)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COMUNICAÇÃO OU MENSAGEM.</a:t>
            </a:r>
          </a:p>
          <a:p>
            <a:pPr marL="0" indent="0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(dois pontos, aspas simples, aspas duplas, travessão simples, travessão duplo, parênteses, colchetes,             chave aberta e chave fechada.)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16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78853" y="493987"/>
            <a:ext cx="8915400" cy="4724400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  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Qual sinal de pontuação predomina na   sua produção textual?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Quais os sinais de pontuação são utilizados durante a sua produção de texto jurídico?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892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SINAIS DE PONTUAÇÃO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13338"/>
            <a:ext cx="8915400" cy="3777622"/>
          </a:xfrm>
        </p:spPr>
        <p:txBody>
          <a:bodyPr>
            <a:normAutofit/>
          </a:bodyPr>
          <a:lstStyle/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PAUSA CONCLUSIVA.</a:t>
            </a: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(ponto, ponto e vírgula, ponto de interrogação, ponto de exclamação e as reticências com função conclusiva)</a:t>
            </a: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17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SINAIS DE PONTUAÇÃO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13338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PAUSA INCONCLUSIVA.</a:t>
            </a: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(vírgula, dois-pontos, parênteses, travessão e colchetes)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76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01</a:t>
            </a:r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endParaRPr lang="pt-BR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/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</a:rPr>
              <a:t>32 Como se sabe o tombamento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</a:rPr>
              <a:t>é um ato administrativo realizado pelo poder público com o objetivo de resguardar bens de valor histórico cultural arquitetônico e ambiental para a população impedindo que venham a ser destruídos ou descaracterizados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11197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02</a:t>
            </a:r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endParaRPr lang="pt-BR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909944" y="1905000"/>
            <a:ext cx="8915400" cy="3777622"/>
          </a:xfrm>
        </p:spPr>
        <p:txBody>
          <a:bodyPr>
            <a:noAutofit/>
          </a:bodyPr>
          <a:lstStyle/>
          <a:p>
            <a:pPr marL="0" indent="0" algn="just"/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</a:rPr>
              <a:t>A Constituição da República dispõe em seu art 23 inciso III que é competência comum da União dos Estados do Distrito Federal e dos Municípios 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</a:rPr>
              <a:t>proteger os documentos as obras e outros bens de valor histórico artístico e cultural os monumentos as paisagens naturais notáveis e os sítios arqueológicos</a:t>
            </a:r>
            <a:b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21654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03</a:t>
            </a:r>
            <a:endParaRPr lang="pt-BR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xfrm>
            <a:off x="2589212" y="2114006"/>
            <a:ext cx="8915400" cy="3781816"/>
          </a:xfrm>
        </p:spPr>
        <p:txBody>
          <a:bodyPr>
            <a:normAutofit lnSpcReduction="10000"/>
          </a:bodyPr>
          <a:lstStyle/>
          <a:p>
            <a:pPr marL="0" indent="0" algn="just"/>
            <a:r>
              <a:rPr lang="pt-BR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Pagamento indevido no valor de R$680000 com benfeitorias em imóvel alugado Além disso conforme verificado no relatório de auditoria deste TC </a:t>
            </a:r>
            <a:r>
              <a:rPr lang="pt-BR" sz="32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pt-BR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2352769 estava ausente a retenção do imposto de renda no pagamento dos aluguéis Dessa forma a CCC calculou o valor devido a ser devolvido ao erário no montante de R$6828726</a:t>
            </a:r>
          </a:p>
          <a:p>
            <a:pPr marL="0" indent="0"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58324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42060"/>
          </a:xfrm>
        </p:spPr>
        <p:txBody>
          <a:bodyPr>
            <a:noAutofit/>
          </a:bodyPr>
          <a:lstStyle/>
          <a:p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/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Resta  afastado também o  segundo  requisito</a:t>
            </a:r>
            <a:b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De acordo com o autor a lesividade residiria no fato de terem sido utilizados recursos públicos na construção de uma obra que no seu entender fere a Constituição da República mas como demonstrado o Parque</a:t>
            </a:r>
            <a:b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04</a:t>
            </a:r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91174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05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/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 O só requerimento de parcelamento de crédito tributário é causa de interrupção do prazo de prescrição tendo em vista caracterizar confissão extrajudicial do débito art 174 parágrafo único IV do CTN</a:t>
            </a:r>
          </a:p>
          <a:p>
            <a:pPr marL="0" indent="0" algn="just">
              <a:buNone/>
            </a:pP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47956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06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endParaRPr lang="pt-B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Compete ao Tribunal Regional Federal dirimir conflito de competência verificado na respectiva região entre juiz federal e juiz estadual investido de jurisdição federal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5670428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07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Compete à Justiça Comum Estadual processar e julgar delito decorrente de acidente de trânsito envolvendo viatura de polícia militar salvo se autor e vítima forem policiais militares em situação de atividade</a:t>
            </a:r>
          </a:p>
        </p:txBody>
      </p:sp>
    </p:spTree>
    <p:extLst>
      <p:ext uri="{BB962C8B-B14F-4D97-AF65-F5344CB8AC3E}">
        <p14:creationId xmlns:p14="http://schemas.microsoft.com/office/powerpoint/2010/main" val="3087554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08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endParaRPr lang="pt-BR" i="1" dirty="0">
              <a:latin typeface="Bahnschrift" panose="020B0502040204020203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[...]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Para a diretora de Patrimônio e Humanidades da Fundação Jofre Soares – FJS Marina Vasconcelos  a 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Pedra de Garça Torta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 possui os remanescentes naturais locais massa verde e manancial hídrico que além de servir de moldura para a pedra reserva mérito de preservação em si mesmo</a:t>
            </a:r>
            <a:endParaRPr lang="pt-BR" sz="3200" i="1" dirty="0"/>
          </a:p>
        </p:txBody>
      </p:sp>
    </p:spTree>
    <p:extLst>
      <p:ext uri="{BB962C8B-B14F-4D97-AF65-F5344CB8AC3E}">
        <p14:creationId xmlns:p14="http://schemas.microsoft.com/office/powerpoint/2010/main" val="1990911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3370" y="205958"/>
            <a:ext cx="9843016" cy="6652042"/>
          </a:xfrm>
        </p:spPr>
        <p:txBody>
          <a:bodyPr>
            <a:noAutofit/>
          </a:bodyPr>
          <a:lstStyle/>
          <a:p>
            <a:pPr marL="725488" indent="-725488"/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 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Qual o propósito do texto jurídico?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 Qual critério utilizo para pontuar um  texto jurídico?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Quais os significados da sigla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GPS?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  E da expressão “</a:t>
            </a:r>
            <a:r>
              <a:rPr lang="pt-B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Repetição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 do indébito”?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9523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08</a:t>
            </a:r>
            <a:br>
              <a:rPr lang="pt-BR" sz="4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endParaRPr lang="pt-BR" sz="4000" i="1" dirty="0">
              <a:latin typeface="Bahnschrift" panose="020B0502040204020203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elemento de identidade cultural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 Além disso 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constitui em espaço simbólico e de memória ao que se considera sítio histórico do antigo Quilombo do Buraco do Tatu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</a:p>
          <a:p>
            <a:pPr marL="0" indent="0" algn="just">
              <a:buNone/>
            </a:pPr>
            <a:br>
              <a:rPr lang="pt-BR" sz="2800" dirty="0"/>
            </a:br>
            <a:br>
              <a:rPr lang="pt-BR" sz="2800" dirty="0">
                <a:latin typeface="Bahnschrift" panose="020B0502040204020203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2800" dirty="0">
                <a:latin typeface="Bahnschrift" panose="020B0502040204020203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743861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09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A exigência da prisão provisória para apelar não ofende a garantia constitucional da presunção de inocência</a:t>
            </a:r>
          </a:p>
        </p:txBody>
      </p:sp>
    </p:spTree>
    <p:extLst>
      <p:ext uri="{BB962C8B-B14F-4D97-AF65-F5344CB8AC3E}">
        <p14:creationId xmlns:p14="http://schemas.microsoft.com/office/powerpoint/2010/main" val="1404932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/>
          </a:bodyPr>
          <a:lstStyle/>
          <a:p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10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A divergência entre julgados do mesmo Tribunal não enseja recurso especial</a:t>
            </a:r>
          </a:p>
        </p:txBody>
      </p:sp>
    </p:spTree>
    <p:extLst>
      <p:ext uri="{BB962C8B-B14F-4D97-AF65-F5344CB8AC3E}">
        <p14:creationId xmlns:p14="http://schemas.microsoft.com/office/powerpoint/2010/main" val="3342609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48680" y="919078"/>
            <a:ext cx="9306989" cy="5431618"/>
          </a:xfrm>
        </p:spPr>
        <p:txBody>
          <a:bodyPr>
            <a:no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A ORGANIZAÇÃO – SINTAXE –</a:t>
            </a:r>
            <a:b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3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Quais os ruídos de comunicação foram encontrados?</a:t>
            </a:r>
            <a:br>
              <a:rPr lang="pt-BR" sz="3000" dirty="0">
                <a:latin typeface="Bahnschrift" panose="020B0502040204020203" pitchFamily="34" charset="0"/>
                <a:cs typeface="Arial" panose="020B0604020202020204" pitchFamily="34" charset="0"/>
              </a:rPr>
            </a:br>
            <a:br>
              <a:rPr lang="pt-BR" sz="3000" dirty="0">
                <a:latin typeface="Bahnschrift" panose="020B0502040204020203" pitchFamily="34" charset="0"/>
                <a:cs typeface="Arial" panose="020B0604020202020204" pitchFamily="34" charset="0"/>
              </a:rPr>
            </a:br>
            <a:br>
              <a:rPr lang="pt-BR" sz="3000" dirty="0">
                <a:latin typeface="Bahnschrift" panose="020B0502040204020203" pitchFamily="34" charset="0"/>
                <a:cs typeface="Arial" panose="020B0604020202020204" pitchFamily="34" charset="0"/>
              </a:rPr>
            </a:b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216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8459" y="358638"/>
            <a:ext cx="9117295" cy="6056910"/>
          </a:xfrm>
        </p:spPr>
        <p:txBody>
          <a:bodyPr>
            <a:normAutofit/>
          </a:bodyPr>
          <a:lstStyle/>
          <a:p>
            <a:pPr algn="just"/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01</a:t>
            </a:r>
            <a:br>
              <a:rPr lang="pt-BR" sz="3100" dirty="0">
                <a:latin typeface="Bahnschrift" panose="020B0502040204020203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3.2. Como se sabe, o tombamento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é um ato administrativo realizado pelo poder público com o objetivo de resguardar bens de valor histórico, cultural, arquitetônico e ambiental para a população, impedindo que venham a ser destruídos ou descaracterizados.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555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8459" y="358638"/>
            <a:ext cx="9117295" cy="6056910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3100" dirty="0">
                <a:latin typeface="Bahnschrift" panose="020B0502040204020203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02</a:t>
            </a: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dirty="0">
                <a:latin typeface="Bahnschrift" panose="020B0502040204020203" pitchFamily="34" charset="0"/>
              </a:rPr>
              <a:t> </a:t>
            </a:r>
            <a:br>
              <a:rPr lang="pt-BR" sz="3100" dirty="0">
                <a:latin typeface="Bahnschrift" panose="020B0502040204020203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 Constituição da República dispõe, em seu art. 23, inciso III, que é competência comum da União, dos Estados, do Distrito Federal e dos Municípios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 “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proteger os documentos, as obras e outros bens de valor histórico, artístico e cultural, os monumentos, as paisagens naturais notáveis e os sítios arqueológicos”.</a:t>
            </a:r>
            <a:br>
              <a:rPr lang="pt-BR" sz="3100" dirty="0">
                <a:latin typeface="Bahnschrift" panose="020B0502040204020203" pitchFamily="34" charset="0"/>
              </a:rPr>
            </a:br>
            <a:br>
              <a:rPr lang="pt-BR" dirty="0">
                <a:latin typeface="Bahnschrift" panose="020B0502040204020203" pitchFamily="34" charset="0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4926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9117295" cy="5452225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03</a:t>
            </a: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•Pagamento indevido no valor de R$6.800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,0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0 com benfeitorias em imóvel alugado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Além disso,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conforme verificado no relatório de auditoria deste TCE (Ref. 2352769), estava ausente a retenção do imposto de renda no pagamento dos aluguéis. 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Dessa forma,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CCC calculou o valor devido a ser devolvido ao erário no montante de R$68.287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26;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75528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04</a:t>
            </a: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Bahnschrift" panose="020B0502040204020203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Resta     afastado, também, o  segundo  requisito.        De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acordo com o autor, a lesividade residiria no fato de terem sido utilizados recursos públicos na construção de uma obra, que, no seu entender, fere a Constituição da República, mas, como demonstrado, o Parque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4961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05</a:t>
            </a: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Bahnschrift" panose="020B0502040204020203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só requerimento de parcelamento de crédito tributário é causa de interrupção do prazo de prescrição, tendo em vista caracterizar confissão extrajudicial do débito (art. 174, parágrafo único, IV, do CTN)."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3804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06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Bahnschrift" panose="020B0502040204020203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Compete ao Tribunal Regional Federal dirimir conflito de competência verificado, na respectiva região, entre juiz federal e juiz estadual investido de jurisdição federal.</a:t>
            </a:r>
          </a:p>
        </p:txBody>
      </p:sp>
    </p:spTree>
    <p:extLst>
      <p:ext uri="{BB962C8B-B14F-4D97-AF65-F5344CB8AC3E}">
        <p14:creationId xmlns:p14="http://schemas.microsoft.com/office/powerpoint/2010/main" val="371030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05433" y="683172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“Aqui está o final do livro:”</a:t>
            </a:r>
          </a:p>
          <a:p>
            <a:pPr marL="0" indent="0" algn="r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878" y="1891862"/>
            <a:ext cx="4834400" cy="312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7338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07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Compete à Justiça Comum Estadual processar e julgar delito decorrente de acidente de trânsito envolvendo viatura de polícia militar, salvo se autor e vítima forem policiais militares em situação de atividade.</a:t>
            </a:r>
          </a:p>
        </p:txBody>
      </p:sp>
    </p:spTree>
    <p:extLst>
      <p:ext uri="{BB962C8B-B14F-4D97-AF65-F5344CB8AC3E}">
        <p14:creationId xmlns:p14="http://schemas.microsoft.com/office/powerpoint/2010/main" val="24962984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08</a:t>
            </a: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[...]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a diretora de Patrimônio e Humanidades da Fundação  Jofre Soares - FJS, Marina Vasconcelos, 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Pedra da Garça  Torta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possui os remanescentes naturais locais (massa verde e manancial hídrico), que, além de servir de moldura para a pedra, reserva mérito de preservação em si mesmo, </a:t>
            </a:r>
          </a:p>
        </p:txBody>
      </p:sp>
    </p:spTree>
    <p:extLst>
      <p:ext uri="{BB962C8B-B14F-4D97-AF65-F5344CB8AC3E}">
        <p14:creationId xmlns:p14="http://schemas.microsoft.com/office/powerpoint/2010/main" val="41004094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619497" cy="6138848"/>
          </a:xfrm>
        </p:spPr>
        <p:txBody>
          <a:bodyPr>
            <a:normAutofit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08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[...]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elemento de identidade cultural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. Além disso, 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constitui em espaço simbólico e de memória ao que se considera sítio histórico do antigo Quilombo do Buraco do Tat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  <a:endParaRPr lang="pt-B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1916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09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exigência da prisão provisória, para apelar, não ofende a garantia constitucional da presunção de inocência. </a:t>
            </a:r>
            <a:endParaRPr lang="pt-B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4765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2206" y="340329"/>
            <a:ext cx="9117295" cy="5452225"/>
          </a:xfrm>
        </p:spPr>
        <p:txBody>
          <a:bodyPr>
            <a:normAutofit/>
          </a:bodyPr>
          <a:lstStyle/>
          <a:p>
            <a:pPr algn="just"/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SITUAÇÃO COMUNICATIVA 10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divergência entre julgados do mesmo Tribunal não enseja recurso especial.</a:t>
            </a:r>
            <a:endParaRPr lang="pt-B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9163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41728" y="717755"/>
            <a:ext cx="8915400" cy="5525390"/>
          </a:xfrm>
        </p:spPr>
        <p:txBody>
          <a:bodyPr>
            <a:normAutofit fontScale="92500" lnSpcReduction="10000"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VÍRGULA  (SINTAXE) - Século XV-</a:t>
            </a:r>
          </a:p>
          <a:p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Para indicar a supressão do verbo: depois da tempestade, a bonança.</a:t>
            </a:r>
          </a:p>
          <a:p>
            <a:pPr marL="0" indent="0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Em datas:</a:t>
            </a:r>
          </a:p>
          <a:p>
            <a:pPr marL="0" indent="0" algn="just">
              <a:buNone/>
            </a:pPr>
            <a:r>
              <a:rPr lang="pt-BR" sz="3600" i="1" dirty="0">
                <a:latin typeface="Arial" panose="020B0604020202020204" pitchFamily="34" charset="0"/>
                <a:cs typeface="Arial" panose="020B0604020202020204" pitchFamily="34" charset="0"/>
              </a:rPr>
              <a:t>Até 6 de fevereiro de 2000, os considerandos iniciavam-se por maiúscula e terminavam em ponto-e-vírgula (esta apresentação é ainda utilizada em certos atos do Conselho):</a:t>
            </a:r>
          </a:p>
          <a:p>
            <a:pPr algn="just"/>
            <a:endParaRPr lang="pt-BR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i="1" dirty="0">
              <a:latin typeface="Bahnschrift" panose="020B0502040204020203" pitchFamily="34" charset="0"/>
            </a:endParaRPr>
          </a:p>
          <a:p>
            <a:pPr algn="just"/>
            <a:endParaRPr lang="pt-BR" sz="2800" i="1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3558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41728" y="717755"/>
            <a:ext cx="8915400" cy="5525390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VÍRGULA  (SINTAXE)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Pede deferimento.</a:t>
            </a:r>
          </a:p>
          <a:p>
            <a:pPr marL="0" indent="0" algn="just">
              <a:buNone/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Saúde, 22 de junho de 2021.</a:t>
            </a:r>
          </a:p>
          <a:p>
            <a:pPr marL="0" indent="0" algn="just">
              <a:buNone/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Anais Couto Vasconcelos </a:t>
            </a:r>
          </a:p>
          <a:p>
            <a:pPr marL="0" indent="0" algn="just">
              <a:buNone/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Procuradora do Município de Saúde.</a:t>
            </a:r>
          </a:p>
          <a:p>
            <a:pPr algn="just"/>
            <a:endParaRPr lang="pt-BR" sz="2800" i="1" dirty="0">
              <a:latin typeface="Bahnschrift" panose="020B0502040204020203" pitchFamily="34" charset="0"/>
            </a:endParaRPr>
          </a:p>
          <a:p>
            <a:pPr algn="just"/>
            <a:endParaRPr lang="pt-BR" sz="2800" i="1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23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41728" y="717755"/>
            <a:ext cx="8915400" cy="55253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Em datas:</a:t>
            </a:r>
          </a:p>
          <a:p>
            <a:pPr marL="0" indent="0">
              <a:buNone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TERMO DE JUNTADA</a:t>
            </a:r>
            <a:endParaRPr lang="pt-BR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Nesta data, faço juntada da certidão referente à diligência por mim realizada em cumprimento ao mandado extraído dos autos nº .</a:t>
            </a:r>
          </a:p>
          <a:p>
            <a:pPr marL="0" indent="0">
              <a:buNone/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Teresina-PI, 8 de junho de 2022.</a:t>
            </a:r>
          </a:p>
          <a:p>
            <a:pPr marL="0" indent="0">
              <a:buNone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VOTO</a:t>
            </a:r>
          </a:p>
          <a:p>
            <a:pPr marL="0" indent="0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Considerando o disposto na Resolução nº 43/2017, de 18 de abril de 2017, e na Resolução nº 048, de 05 de agosto de 2021, que alteraram o Regimento Interno desta Corte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</a:p>
          <a:p>
            <a:pPr algn="just"/>
            <a:endParaRPr lang="pt-BR" sz="2800" i="1" dirty="0">
              <a:latin typeface="Bahnschrift" panose="020B0502040204020203" pitchFamily="34" charset="0"/>
            </a:endParaRPr>
          </a:p>
          <a:p>
            <a:pPr algn="just"/>
            <a:endParaRPr lang="pt-BR" sz="2800" i="1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181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41728" y="717755"/>
            <a:ext cx="8915400" cy="5068190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VÍRGULA</a:t>
            </a: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Isolar o vocativo</a:t>
            </a:r>
          </a:p>
          <a:p>
            <a:pPr marL="0" indent="0">
              <a:buNone/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Meritíssimo(a) Juiz(a),</a:t>
            </a:r>
          </a:p>
          <a:p>
            <a:pPr marL="0" indent="0">
              <a:buNone/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O Ministério Público dá-se por CIENTE do despacho de ID 15265177,o qual designou audiência de conciliação para o dia 22.02.2022, às 09h00.</a:t>
            </a:r>
          </a:p>
          <a:p>
            <a:pPr marL="0" indent="0">
              <a:buNone/>
            </a:pPr>
            <a:endParaRPr lang="pt-BR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Prezado, solicito a juntada do documento nos autos.</a:t>
            </a:r>
          </a:p>
        </p:txBody>
      </p:sp>
    </p:spTree>
    <p:extLst>
      <p:ext uri="{BB962C8B-B14F-4D97-AF65-F5344CB8AC3E}">
        <p14:creationId xmlns:p14="http://schemas.microsoft.com/office/powerpoint/2010/main" val="30735848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Polêmica...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8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57450" y="933450"/>
            <a:ext cx="9047162" cy="4977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gosto de delicadeza.</a:t>
            </a:r>
            <a:b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Seja nos gestos, nas palavras, nas ações, no jeito de olhar, no dia-a-dia e até no que não é dito com palavras, mas fica no ar...</a:t>
            </a:r>
          </a:p>
          <a:p>
            <a:pPr marL="0" indent="0" algn="r">
              <a:buNone/>
            </a:pP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Manuel  Bandeira</a:t>
            </a:r>
          </a:p>
        </p:txBody>
      </p:sp>
    </p:spTree>
    <p:extLst>
      <p:ext uri="{BB962C8B-B14F-4D97-AF65-F5344CB8AC3E}">
        <p14:creationId xmlns:p14="http://schemas.microsoft.com/office/powerpoint/2010/main" val="39255445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04330" y="0"/>
            <a:ext cx="10687670" cy="6858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pt-BR" sz="5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lang="pt-BR" sz="5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pt-BR" sz="5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se deve usar o conectivo “e” antes de “etc.”;</a:t>
            </a:r>
            <a:br>
              <a:rPr lang="pt-BR" sz="5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5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 ser evitado o uso de “etc.” para pessoas: “Estão presos Silva, José, Abreu etc.”; Caso o termo “etc.” finalize uma frase, o ponto final não deve ser duplicado (etc..);</a:t>
            </a:r>
            <a:br>
              <a:rPr lang="pt-BR" sz="5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5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se usa “etc.” acompanhado por reticências (etc....).  Usa-se “etc.” ou reticências.</a:t>
            </a:r>
          </a:p>
          <a:p>
            <a:pPr marL="0" indent="0" algn="just" fontAlgn="base">
              <a:buNone/>
            </a:pPr>
            <a:r>
              <a:rPr lang="pt-BR" sz="5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Havendo dúvida, lembre-se de que “etc.”, tradicionalmente, não é precedido por vírgula. Questões modernas, de uso, tornaram tal vírgula facultativa.</a:t>
            </a:r>
          </a:p>
          <a:p>
            <a:pPr marL="0" indent="0" algn="just" fontAlgn="base">
              <a:buNone/>
            </a:pPr>
            <a:endParaRPr lang="pt-BR" sz="5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pt-BR" dirty="0"/>
          </a:p>
          <a:p>
            <a:pPr marL="0" indent="0" algn="just">
              <a:buNone/>
              <a:tabLst>
                <a:tab pos="95250" algn="l"/>
              </a:tabLst>
            </a:pPr>
            <a:br>
              <a:rPr lang="pt-BR" sz="2800" dirty="0"/>
            </a:br>
            <a:endParaRPr lang="pt-BR" sz="2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9083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93669" y="0"/>
            <a:ext cx="10598331" cy="6858000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Concluindo uma sequência de possibilidades, a finalização com a abreviatura etc. permite o uso da vírgula antes deste termo, ainda que sua ausência não constitua erro.</a:t>
            </a:r>
          </a:p>
          <a:p>
            <a:pPr marL="0" indent="0" fontAlgn="base">
              <a:buNone/>
            </a:pPr>
            <a:endParaRPr lang="pt-BR" dirty="0"/>
          </a:p>
          <a:p>
            <a:pPr marL="0" indent="0" algn="just">
              <a:buNone/>
              <a:tabLst>
                <a:tab pos="95250" algn="l"/>
              </a:tabLst>
            </a:pPr>
            <a:br>
              <a:rPr lang="pt-BR" sz="2800" dirty="0"/>
            </a:br>
            <a:endParaRPr lang="pt-BR" sz="2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684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58848" y="378121"/>
            <a:ext cx="9933152" cy="5735296"/>
          </a:xfrm>
        </p:spPr>
        <p:txBody>
          <a:bodyPr>
            <a:normAutofit/>
          </a:bodyPr>
          <a:lstStyle/>
          <a:p>
            <a:endParaRPr lang="pt-BR" dirty="0"/>
          </a:p>
          <a:p>
            <a:pPr marL="0" lvl="0" indent="0" fontAlgn="base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Enumeração, a sequência de itens. </a:t>
            </a:r>
          </a:p>
          <a:p>
            <a:pPr marL="441325" indent="-441325" algn="just">
              <a:buNone/>
            </a:pP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[...]</a:t>
            </a:r>
            <a:r>
              <a:rPr lang="pt-BR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 embora o reconhecimento de que determinado bem tem valor artístico, estético, histórico, turístico, paisagístico e cultural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</a:p>
          <a:p>
            <a:pPr marL="441325" indent="-441325" algn="just">
              <a:buNone/>
            </a:pPr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 algn="just">
              <a:buNone/>
            </a:pP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[...] o</a:t>
            </a:r>
            <a:r>
              <a:rPr lang="pt-BR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 – Sistema Único de Saúde seja único, é descentralizado e organizado, de modo que cada ente da Federação (União, Estados e Municípios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)[...]</a:t>
            </a:r>
          </a:p>
          <a:p>
            <a:pPr marL="441325" indent="-441325">
              <a:buNone/>
            </a:pPr>
            <a:endParaRPr lang="pt-BR" sz="24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441325" indent="-441325">
              <a:buNone/>
            </a:pPr>
            <a:endParaRPr lang="pt-BR" sz="24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7687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41728" y="717754"/>
            <a:ext cx="8915400" cy="5619983"/>
          </a:xfrm>
        </p:spPr>
        <p:txBody>
          <a:bodyPr>
            <a:normAutofit/>
          </a:bodyPr>
          <a:lstStyle/>
          <a:p>
            <a:pPr marL="0" lvl="0" indent="0" algn="just" fontAlgn="base">
              <a:buNone/>
            </a:pP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Orações Coordenadas Assindéticas</a:t>
            </a:r>
          </a:p>
          <a:p>
            <a:pPr marL="0" lvl="0" indent="0" algn="just" fontAlgn="base">
              <a:buNone/>
            </a:pP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Ela saiu, foi ao shopping, fez suas compras, almoçou com suas amigas, voltou satisfeita para casa”.</a:t>
            </a:r>
            <a:endParaRPr lang="pt-BR" sz="3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fontAlgn="base">
              <a:buNone/>
            </a:pPr>
            <a:endParaRPr lang="pt-BR" sz="3000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8980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93980" y="665502"/>
            <a:ext cx="8915400" cy="5619983"/>
          </a:xfrm>
        </p:spPr>
        <p:txBody>
          <a:bodyPr>
            <a:normAutofit/>
          </a:bodyPr>
          <a:lstStyle/>
          <a:p>
            <a:pPr marL="0" lvl="0" indent="0" algn="just" fontAlgn="base">
              <a:buNone/>
            </a:pPr>
            <a:endParaRPr lang="pt-BR" sz="3000" dirty="0">
              <a:latin typeface="Bahnschrift" panose="020B0502040204020203" pitchFamily="34" charset="0"/>
            </a:endParaRPr>
          </a:p>
          <a:p>
            <a:pPr marL="0" lvl="0" indent="0" algn="just" fontAlgn="base">
              <a:buNone/>
            </a:pP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Para separar as conjunções e advérbios adversativos (</a:t>
            </a:r>
            <a:r>
              <a:rPr lang="pt-BR" sz="3300" i="1" dirty="0">
                <a:latin typeface="Arial" panose="020B0604020202020204" pitchFamily="34" charset="0"/>
                <a:cs typeface="Arial" panose="020B0604020202020204" pitchFamily="34" charset="0"/>
              </a:rPr>
              <a:t>porém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300" i="1" dirty="0">
                <a:latin typeface="Arial" panose="020B0604020202020204" pitchFamily="34" charset="0"/>
                <a:cs typeface="Arial" panose="020B0604020202020204" pitchFamily="34" charset="0"/>
              </a:rPr>
              <a:t>todavia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300" i="1" dirty="0">
                <a:latin typeface="Arial" panose="020B0604020202020204" pitchFamily="34" charset="0"/>
                <a:cs typeface="Arial" panose="020B0604020202020204" pitchFamily="34" charset="0"/>
              </a:rPr>
              <a:t>contudo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300" i="1" dirty="0">
                <a:latin typeface="Arial" panose="020B0604020202020204" pitchFamily="34" charset="0"/>
                <a:cs typeface="Arial" panose="020B0604020202020204" pitchFamily="34" charset="0"/>
              </a:rPr>
              <a:t>entretanto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), principalmente quando pospostos. </a:t>
            </a:r>
          </a:p>
          <a:p>
            <a:pPr marL="0" lvl="0" indent="0" algn="just" fontAlgn="base">
              <a:buNone/>
            </a:pPr>
            <a:endParaRPr lang="pt-BR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fontAlgn="base">
              <a:buNone/>
            </a:pP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  <a:r>
              <a:rPr lang="pt-BR" sz="3300" i="1" dirty="0">
                <a:latin typeface="Arial" panose="020B0604020202020204" pitchFamily="34" charset="0"/>
                <a:cs typeface="Arial" panose="020B0604020202020204" pitchFamily="34" charset="0"/>
              </a:rPr>
              <a:t>tanto a recorrida quanto qualquer cidadão possuem, mas sempre com respeito às políticas de atendimento previamente estabelecidas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</a:p>
          <a:p>
            <a:pPr marL="0" lvl="0" indent="0" fontAlgn="base">
              <a:buNone/>
            </a:pPr>
            <a:r>
              <a:rPr lang="pt-BR" sz="2400" dirty="0">
                <a:latin typeface="Bahnschrift" panose="020B0502040204020203" pitchFamily="34" charset="0"/>
              </a:rPr>
              <a:t> 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7573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41728" y="717755"/>
            <a:ext cx="8915400" cy="5651514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Indicação de legislação e componentes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Sequência decrescente (lei → artigo → parágrafo → inciso → alínea). </a:t>
            </a:r>
            <a:r>
              <a:rPr lang="pt-BR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 vírgula. 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Sequência crescente (alínea → inciso → parágrafo → artigo → lei). </a:t>
            </a:r>
            <a:r>
              <a:rPr lang="pt-BR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NADA de vírgula.</a:t>
            </a:r>
          </a:p>
          <a:p>
            <a:pPr marL="0" indent="0" algn="just">
              <a:buNone/>
            </a:pPr>
            <a:endParaRPr lang="pt-BR" sz="2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4418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567559"/>
            <a:ext cx="8915400" cy="5343663"/>
          </a:xfrm>
        </p:spPr>
        <p:txBody>
          <a:bodyPr/>
          <a:lstStyle/>
          <a:p>
            <a:endParaRPr lang="pt-BR" dirty="0"/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Em virtude do que dispõe o artigo 5º, inciso LVII, da Carta Cidadã.</a:t>
            </a: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Estabeleço o regime para cumprimento da pena em aberto, nos termos do disposto no art. 33, § 2º, c, do Código Penal.</a:t>
            </a: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plenitude de defesa referida na alínea a do inciso XXXVIII do art. 5º da Constituição Federal de 1988[...]</a:t>
            </a:r>
          </a:p>
        </p:txBody>
      </p:sp>
    </p:spTree>
    <p:extLst>
      <p:ext uri="{BB962C8B-B14F-4D97-AF65-F5344CB8AC3E}">
        <p14:creationId xmlns:p14="http://schemas.microsoft.com/office/powerpoint/2010/main" val="14017290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567559"/>
            <a:ext cx="8915400" cy="5343663"/>
          </a:xfrm>
        </p:spPr>
        <p:txBody>
          <a:bodyPr/>
          <a:lstStyle/>
          <a:p>
            <a:endParaRPr lang="pt-BR" dirty="0"/>
          </a:p>
          <a:p>
            <a:pPr algn="just" fontAlgn="base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Sequência híbrida 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(artigo → inciso → lei).</a:t>
            </a:r>
          </a:p>
          <a:p>
            <a:pPr algn="just" fontAlgn="base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Usa-se vírgula: “art. 5º, II, da Constituição da República”.</a:t>
            </a:r>
          </a:p>
          <a:p>
            <a:pPr algn="just" fontAlgn="base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 fontAlgn="base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Separar os dispositivos com ponto e vírgula no caso de legislações diferentes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: “art. 5º, XXII, da Constituição da República; art. 7º, III, do Regimento Interno do Ministério da Integração Nacional; e art. 3º, II, do Decreto nº 7.226, de 1º de julho de 2010”.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45254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1370" y="607397"/>
            <a:ext cx="9860630" cy="565151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tabLst>
                <a:tab pos="95250" algn="l"/>
              </a:tabLst>
            </a:pP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Aposto explicativo</a:t>
            </a:r>
          </a:p>
          <a:p>
            <a:pPr marL="0" indent="0" algn="just">
              <a:buNone/>
              <a:tabLst>
                <a:tab pos="95250" algn="l"/>
              </a:tabLst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tabLst>
                <a:tab pos="95250" algn="l"/>
              </a:tabLst>
            </a:pP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O Presidente do Tribunal de Justiça de                                 São Paulo, 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José Renato </a:t>
            </a:r>
            <a:r>
              <a:rPr lang="pt-BR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Nalini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, é autor de várias obras.</a:t>
            </a:r>
          </a:p>
          <a:p>
            <a:pPr marL="0" indent="0" algn="just">
              <a:buNone/>
              <a:tabLst>
                <a:tab pos="95250" algn="l"/>
              </a:tabLst>
            </a:pP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 O Diretor-Presidente do Sesc, 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Pedro da Costa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, foi reeleito.</a:t>
            </a:r>
          </a:p>
          <a:p>
            <a:pPr marL="0" indent="0" algn="just">
              <a:buNone/>
              <a:tabLst>
                <a:tab pos="95250" algn="l"/>
              </a:tabLst>
            </a:pPr>
            <a:endParaRPr lang="pt-B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tabLst>
                <a:tab pos="95250" algn="l"/>
              </a:tabLst>
            </a:pP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O Presidente do STF, Ricardo </a:t>
            </a:r>
            <a:r>
              <a:rPr lang="pt-BR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Lewandowski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, esteve em Cuiabá.</a:t>
            </a:r>
          </a:p>
        </p:txBody>
      </p:sp>
    </p:spTree>
    <p:extLst>
      <p:ext uri="{BB962C8B-B14F-4D97-AF65-F5344CB8AC3E}">
        <p14:creationId xmlns:p14="http://schemas.microsoft.com/office/powerpoint/2010/main" val="37140066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1370" y="607397"/>
            <a:ext cx="9161692" cy="565151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tabLst>
                <a:tab pos="95250" algn="l"/>
              </a:tabLst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Locuções explanatórias como isto é, verbi gratia, por exemplo, a meu ver, além disso, separam-se por virgulas:</a:t>
            </a:r>
          </a:p>
          <a:p>
            <a:pPr marL="0" indent="0" algn="just">
              <a:buNone/>
              <a:tabLst>
                <a:tab pos="95250" algn="l"/>
              </a:tabLst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Admitindo-se, ad </a:t>
            </a:r>
            <a:r>
              <a:rPr lang="pt-B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argumentandum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 tantum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¸ 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a possibilidade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de condenação ao pagamento dos honorários advocatícios no caso </a:t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tabLst>
                <a:tab pos="95250" algn="l"/>
              </a:tabLst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“Porei aqui mais um exemplo, isto é, acrescentarei mais um caso prático”.</a:t>
            </a:r>
          </a:p>
          <a:p>
            <a:pPr marL="0" indent="0" algn="just">
              <a:buNone/>
              <a:tabLst>
                <a:tab pos="95250" algn="l"/>
              </a:tabLst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tabLst>
                <a:tab pos="95250" algn="l"/>
              </a:tabLst>
            </a:pP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É oportuno transcrever, a propósito, as seguintes normas:</a:t>
            </a:r>
          </a:p>
          <a:p>
            <a:pPr marL="0" indent="0" algn="just">
              <a:buNone/>
              <a:tabLst>
                <a:tab pos="95250" algn="l"/>
              </a:tabLst>
            </a:pPr>
            <a:endParaRPr lang="pt-BR" sz="2800" dirty="0">
              <a:latin typeface="Bahnschrift" panose="020B0502040204020203" pitchFamily="34" charset="0"/>
            </a:endParaRPr>
          </a:p>
          <a:p>
            <a:pPr marL="0" indent="0" algn="just">
              <a:buNone/>
              <a:tabLst>
                <a:tab pos="95250" algn="l"/>
              </a:tabLst>
            </a:pPr>
            <a:endParaRPr lang="pt-BR" sz="28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tabLst>
                <a:tab pos="95250" algn="l"/>
              </a:tabLst>
            </a:pPr>
            <a:endParaRPr lang="pt-BR" sz="2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42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Texto...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4113" y="1264555"/>
            <a:ext cx="9345285" cy="495037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[...]texto ou discurso como ocorrência </a:t>
            </a:r>
            <a:r>
              <a:rPr lang="pt-BR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lingüística</a:t>
            </a:r>
            <a:r>
              <a:rPr lang="pt-B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falada ou escrita, de qualquer extensão, dotada de unidade sociocomunicativa, semântica e formal.[...]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[...]um texto é uma unidade de linguagem em uso, cumprindo uma função identificável num dado jugo de atuação sociocomunicativa[...] </a:t>
            </a:r>
          </a:p>
        </p:txBody>
      </p:sp>
    </p:spTree>
    <p:extLst>
      <p:ext uri="{BB962C8B-B14F-4D97-AF65-F5344CB8AC3E}">
        <p14:creationId xmlns:p14="http://schemas.microsoft.com/office/powerpoint/2010/main" val="25051522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1370" y="607397"/>
            <a:ext cx="9161692" cy="5651514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95250" algn="l"/>
              </a:tabLst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Advérbios ou locuções adverbiais</a:t>
            </a:r>
          </a:p>
          <a:p>
            <a:pPr marL="0" indent="0" algn="just">
              <a:buNone/>
              <a:tabLst>
                <a:tab pos="95250" algn="l"/>
              </a:tabLst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Ao final, requer o deferimento de medida liminar para que seja determinada a imediata suspensão das obras de construção do Parque.</a:t>
            </a:r>
          </a:p>
          <a:p>
            <a:pPr marL="0" indent="0" algn="just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Amanhã, o relator será o primeiro conselheiro a proferir voto. </a:t>
            </a:r>
          </a:p>
          <a:p>
            <a:pPr marL="0" indent="0" algn="just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tabLst>
                <a:tab pos="95250" algn="l"/>
              </a:tabLst>
            </a:pPr>
            <a:endParaRPr lang="pt-BR" sz="2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212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1370" y="607397"/>
            <a:ext cx="9161692" cy="5651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Polissíndetos</a:t>
            </a:r>
          </a:p>
          <a:p>
            <a:pPr marL="0" indent="0" algn="just">
              <a:buNone/>
              <a:tabLst>
                <a:tab pos="95250" algn="l"/>
              </a:tabLst>
            </a:pP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“[...] Comíamos. Como uma horda de seres vivos, cobríamos gradualmente a terra. Ocupados como quem lavra a existência, 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planta, 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colhe, 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mata, 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vive, 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   morre, 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come. Comi com a honestidade de quem não engana o que come: comi aquela comida e não o seu nome.” (Clarice Lispector)</a:t>
            </a:r>
          </a:p>
        </p:txBody>
      </p:sp>
    </p:spTree>
    <p:extLst>
      <p:ext uri="{BB962C8B-B14F-4D97-AF65-F5344CB8AC3E}">
        <p14:creationId xmlns:p14="http://schemas.microsoft.com/office/powerpoint/2010/main" val="12484169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1370" y="555144"/>
            <a:ext cx="9860630" cy="630285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14400" b="1" dirty="0">
                <a:latin typeface="Arial" panose="020B0604020202020204" pitchFamily="34" charset="0"/>
                <a:cs typeface="Arial" panose="020B0604020202020204" pitchFamily="34" charset="0"/>
              </a:rPr>
              <a:t>Não uso de vírgula</a:t>
            </a:r>
          </a:p>
          <a:p>
            <a:pPr marL="0" indent="0">
              <a:buNone/>
            </a:pPr>
            <a:endParaRPr lang="pt-BR" sz="4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5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endParaRPr lang="pt-BR" sz="1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Não podem ser utilizadas vírgulas para se separar o sujeito do seu predicado, nem mesmo nos casos de inversão de termos.</a:t>
            </a:r>
          </a:p>
          <a:p>
            <a:pPr marL="0" indent="0" algn="just" fontAlgn="base">
              <a:buNone/>
            </a:pP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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Existem </a:t>
            </a:r>
            <a:r>
              <a:rPr lang="pt-BR" sz="12800" i="1" dirty="0">
                <a:latin typeface="Arial" panose="020B0604020202020204" pitchFamily="34" charset="0"/>
                <a:cs typeface="Arial" panose="020B0604020202020204" pitchFamily="34" charset="0"/>
              </a:rPr>
              <a:t>(VI)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 pessoas educadas </a:t>
            </a:r>
            <a:r>
              <a:rPr lang="pt-BR" sz="12800" i="1" dirty="0">
                <a:latin typeface="Arial" panose="020B0604020202020204" pitchFamily="34" charset="0"/>
                <a:cs typeface="Arial" panose="020B0604020202020204" pitchFamily="34" charset="0"/>
              </a:rPr>
              <a:t>(sujeito)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 aqui </a:t>
            </a:r>
            <a:r>
              <a:rPr lang="pt-BR" sz="12800" i="1" dirty="0">
                <a:latin typeface="Arial" panose="020B0604020202020204" pitchFamily="34" charset="0"/>
                <a:cs typeface="Arial" panose="020B0604020202020204" pitchFamily="34" charset="0"/>
              </a:rPr>
              <a:t>(adj. adv.)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fontAlgn="base">
              <a:buNone/>
            </a:pP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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Quem ama </a:t>
            </a:r>
            <a:r>
              <a:rPr lang="pt-BR" sz="12800" i="1" dirty="0">
                <a:latin typeface="Arial" panose="020B0604020202020204" pitchFamily="34" charset="0"/>
                <a:cs typeface="Arial" panose="020B0604020202020204" pitchFamily="34" charset="0"/>
              </a:rPr>
              <a:t>(sujeito oracional)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 não trai.</a:t>
            </a:r>
          </a:p>
          <a:p>
            <a:pPr marL="0" indent="0" algn="just" fontAlgn="base">
              <a:buNone/>
            </a:pPr>
            <a:endParaRPr lang="pt-BR" sz="1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 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Errado: ela, chegou ontem à noite.</a:t>
            </a:r>
          </a:p>
          <a:p>
            <a:pPr algn="just"/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</a:t>
            </a:r>
            <a:r>
              <a:rPr lang="pt-BR" sz="12800" dirty="0">
                <a:latin typeface="Arial" panose="020B0604020202020204" pitchFamily="34" charset="0"/>
                <a:cs typeface="Arial" panose="020B0604020202020204" pitchFamily="34" charset="0"/>
              </a:rPr>
              <a:t>Certo: ela chegou ontem à noite</a:t>
            </a:r>
          </a:p>
          <a:p>
            <a:pPr marL="0" indent="0" algn="just" fontAlgn="base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tabLst>
                <a:tab pos="95250" algn="l"/>
              </a:tabLst>
            </a:pPr>
            <a:br>
              <a:rPr lang="pt-BR" sz="2800" dirty="0"/>
            </a:br>
            <a:endParaRPr lang="pt-BR" sz="2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4018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1370" y="239834"/>
            <a:ext cx="9860630" cy="64762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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Não se usa a vírgula na enunciação de numerais por extenso: um milhão e seiscentos e dezessete mil (1617 000)</a:t>
            </a:r>
          </a:p>
          <a:p>
            <a:pPr marL="0" indent="0" algn="just">
              <a:buNone/>
              <a:tabLst>
                <a:tab pos="95250" algn="l"/>
              </a:tabLst>
            </a:pPr>
            <a:br>
              <a:rPr lang="pt-BR" sz="2800" dirty="0"/>
            </a:br>
            <a:endParaRPr lang="pt-BR" sz="2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0250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1370" y="607397"/>
            <a:ext cx="9161692" cy="56515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Separar nome de complemento nominal</a:t>
            </a:r>
          </a:p>
          <a:p>
            <a:pPr marL="0" indent="0" algn="just">
              <a:buNone/>
            </a:pP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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Errado: nada tenho a comentar relativamente, a isso.</a:t>
            </a:r>
          </a:p>
          <a:p>
            <a:pPr marL="0" indent="0" algn="just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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Certo: nada tenho a comentar relativamente a isso.</a:t>
            </a:r>
          </a:p>
          <a:p>
            <a:pPr marL="0" indent="0" algn="just">
              <a:buNone/>
              <a:tabLst>
                <a:tab pos="95250" algn="l"/>
              </a:tabLst>
            </a:pPr>
            <a:br>
              <a:rPr lang="pt-BR" dirty="0"/>
            </a:br>
            <a:endParaRPr lang="pt-BR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8189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1370" y="607397"/>
            <a:ext cx="9860630" cy="5651514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Não uso de vírgula</a:t>
            </a:r>
          </a:p>
          <a:p>
            <a:pPr marL="0" indent="0"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Separar verbo de objeto direto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oficial de justiça entregou os documentos.</a:t>
            </a:r>
          </a:p>
          <a:p>
            <a:pPr marL="0" indent="0" fontAlgn="base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Separar verbo de objeto indireto</a:t>
            </a:r>
          </a:p>
          <a:p>
            <a:pPr marL="0" indent="0" fontAlgn="base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Magistrado necessitou de todos os anexos.</a:t>
            </a:r>
          </a:p>
          <a:p>
            <a:pPr marL="0" indent="0" fontAlgn="base">
              <a:buNone/>
            </a:pPr>
            <a:endParaRPr lang="pt-BR" dirty="0"/>
          </a:p>
          <a:p>
            <a:pPr marL="0" indent="0" fontAlgn="base">
              <a:buNone/>
            </a:pPr>
            <a:endParaRPr lang="pt-BR" dirty="0"/>
          </a:p>
          <a:p>
            <a:pPr marL="0" indent="0" algn="just">
              <a:buNone/>
              <a:tabLst>
                <a:tab pos="95250" algn="l"/>
              </a:tabLst>
            </a:pPr>
            <a:br>
              <a:rPr lang="pt-BR" sz="2800" dirty="0"/>
            </a:br>
            <a:endParaRPr lang="pt-BR" sz="2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55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604684"/>
            <a:ext cx="8915400" cy="5306538"/>
          </a:xfrm>
        </p:spPr>
        <p:txBody>
          <a:bodyPr>
            <a:normAutofit lnSpcReduction="10000"/>
          </a:bodyPr>
          <a:lstStyle/>
          <a:p>
            <a:endParaRPr lang="pt-BR" sz="2800" dirty="0"/>
          </a:p>
          <a:p>
            <a:pPr marL="0" indent="0">
              <a:buNone/>
            </a:pPr>
            <a:r>
              <a:rPr lang="pt-BR" sz="2800" dirty="0"/>
              <a:t>Aponta Viana e Andrade (2011): 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Na verdade, os textos jurídicos têm sido afetados pela “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fraseomania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” dos operadores do direito, que possuem o vício de formular frases rebuscadas sem conteúdo relevante. Isso remete ao tão falado “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juridiquês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” que, ao invés de aproximar o jurisdicionado, cria um abismo entre quem busca seus direitos e a concretização do direito em si.</a:t>
            </a:r>
          </a:p>
        </p:txBody>
      </p:sp>
    </p:spTree>
    <p:extLst>
      <p:ext uri="{BB962C8B-B14F-4D97-AF65-F5344CB8AC3E}">
        <p14:creationId xmlns:p14="http://schemas.microsoft.com/office/powerpoint/2010/main" val="27923951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052186"/>
            <a:ext cx="8915400" cy="48590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Na verdade, esse prejuízo não é só para o cidadão comum que se vê distante do direito almejado, mas também é para o profissional do direito, visto que há o descrédito da justiça e, por consequência, do próprio operador jurídico (Viana e Andrade, 2011, p. 39).   </a:t>
            </a:r>
          </a:p>
        </p:txBody>
      </p:sp>
    </p:spTree>
    <p:extLst>
      <p:ext uri="{BB962C8B-B14F-4D97-AF65-F5344CB8AC3E}">
        <p14:creationId xmlns:p14="http://schemas.microsoft.com/office/powerpoint/2010/main" val="6428382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21226"/>
            <a:ext cx="8915400" cy="5689996"/>
          </a:xfrm>
        </p:spPr>
        <p:txBody>
          <a:bodyPr/>
          <a:lstStyle/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No texto jurídico, a ordem dos termos na oração costuma: renunciar a ordem canônica de sujeito, verbo e complemento. 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Os critérios para uso da vírgula: costumam se situar: a partir da oralidade e seguindo critérios relacionados a pausa e ritmo. porém, deveriam submeter-se à sintaxe da oração, a partir da ordenação dos termos.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971158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aNMouX_QK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31931" y="693683"/>
            <a:ext cx="7535917" cy="56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96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6" y="609361"/>
            <a:ext cx="8789777" cy="4832793"/>
          </a:xfrm>
        </p:spPr>
        <p:txBody>
          <a:bodyPr>
            <a:norm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br>
              <a:rPr lang="pt-BR" dirty="0">
                <a:latin typeface="Bahnschrift" panose="020B0502040204020203" pitchFamily="34" charset="0"/>
                <a:cs typeface="Arial" panose="020B0604020202020204" pitchFamily="34" charset="0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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PRODUÇÃO —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PRODUTOR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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COMPREENSÃO —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COMPREENDEDOR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—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11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ATENÇÃO...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VENDO PÔR DO SOL</a:t>
            </a:r>
          </a:p>
          <a:p>
            <a:pPr marL="0" indent="0" algn="ctr">
              <a:buNone/>
            </a:pPr>
            <a:endParaRPr lang="pt-BR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ONTEM COMI FILHOTE</a:t>
            </a:r>
          </a:p>
        </p:txBody>
      </p:sp>
    </p:spTree>
    <p:extLst>
      <p:ext uri="{BB962C8B-B14F-4D97-AF65-F5344CB8AC3E}">
        <p14:creationId xmlns:p14="http://schemas.microsoft.com/office/powerpoint/2010/main" val="2762975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402869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COERÊNCIA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78398" y="3316014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coerência textual é responsável por dar um sentido lógico ao texto.</a:t>
            </a:r>
          </a:p>
          <a:p>
            <a:pPr marL="0" indent="0" algn="just">
              <a:buNone/>
            </a:pP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</a:t>
            </a: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desambiguação de sentidos.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724" y="1333171"/>
            <a:ext cx="631507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434391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</TotalTime>
  <Words>3019</Words>
  <Application>Microsoft Office PowerPoint</Application>
  <PresentationFormat>Widescreen</PresentationFormat>
  <Paragraphs>219</Paragraphs>
  <Slides>69</Slides>
  <Notes>3</Notes>
  <HiddenSlides>0</HiddenSlides>
  <MMClips>1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69</vt:i4>
      </vt:variant>
    </vt:vector>
  </HeadingPairs>
  <TitlesOfParts>
    <vt:vector size="77" baseType="lpstr">
      <vt:lpstr>Arial</vt:lpstr>
      <vt:lpstr>Bahnschrift</vt:lpstr>
      <vt:lpstr>Calibri</vt:lpstr>
      <vt:lpstr>Century Gothic</vt:lpstr>
      <vt:lpstr>Times New Roman</vt:lpstr>
      <vt:lpstr>Wingdings</vt:lpstr>
      <vt:lpstr>Wingdings 3</vt:lpstr>
      <vt:lpstr>Cacho</vt:lpstr>
      <vt:lpstr>USO DOS SINAIS DE PONTUAÇÃO</vt:lpstr>
      <vt:lpstr>Apresentação do PowerPoint</vt:lpstr>
      <vt:lpstr>   Qual o propósito do texto jurídico?   Qual critério utilizo para pontuar um  texto jurídico?   Quais os significados da sigla GPS?    E da expressão “Repetição do indébito”?     </vt:lpstr>
      <vt:lpstr>Apresentação do PowerPoint</vt:lpstr>
      <vt:lpstr>Apresentação do PowerPoint</vt:lpstr>
      <vt:lpstr>Texto...</vt:lpstr>
      <vt:lpstr>PROCESSOS   PRODUÇÃO — PRODUTOR —        COMPREENSÃO — COMPREENDEDOR —      </vt:lpstr>
      <vt:lpstr>ATENÇÃO...</vt:lpstr>
      <vt:lpstr>COERÊNCIA    </vt:lpstr>
      <vt:lpstr>Apresentação do PowerPoint</vt:lpstr>
      <vt:lpstr>Coerência</vt:lpstr>
      <vt:lpstr>COESÃO TEXTUAL</vt:lpstr>
      <vt:lpstr>Coesão textual</vt:lpstr>
      <vt:lpstr> A ORGANIZAÇÃO – SINTAXE –    Ordem direta.     Intercalação.   </vt:lpstr>
      <vt:lpstr>SINAIS DE PONTUAÇÃO</vt:lpstr>
      <vt:lpstr> Concepção profundamente humanista da linguagem.   Recusa que a grafia fosse objeto de discriminação.</vt:lpstr>
      <vt:lpstr>SINAIS DE PONTUAÇÃO</vt:lpstr>
      <vt:lpstr>SINAIS DE PONTUAÇÃO</vt:lpstr>
      <vt:lpstr>SINAIS DE PONTUAÇÃO</vt:lpstr>
      <vt:lpstr>SINAIS DE PONTUAÇÃO</vt:lpstr>
      <vt:lpstr>SINAIS DE PONTUAÇÃO</vt:lpstr>
      <vt:lpstr>SITUAÇÃO COMUNICATIVA 01 </vt:lpstr>
      <vt:lpstr>SITUAÇÃO COMUNICATIVA 02 </vt:lpstr>
      <vt:lpstr>SITUAÇÃO COMUNICATIVA 03</vt:lpstr>
      <vt:lpstr>  </vt:lpstr>
      <vt:lpstr> SITUAÇÃO COMUNICATIVA 05 </vt:lpstr>
      <vt:lpstr> SITUAÇÃO COMUNICATIVA 06  </vt:lpstr>
      <vt:lpstr> SITUAÇÃO COMUNICATIVA 07   Compete à Justiça Comum Estadual processar e julgar delito decorrente de acidente de trânsito envolvendo viatura de polícia militar salvo se autor e vítima forem policiais militares em situação de atividade</vt:lpstr>
      <vt:lpstr> SITUAÇÃO COMUNICATIVA 08  </vt:lpstr>
      <vt:lpstr> SITUAÇÃO COMUNICATIVA 08 </vt:lpstr>
      <vt:lpstr> SITUAÇÃO COMUNICATIVA 09  A exigência da prisão provisória para apelar não ofende a garantia constitucional da presunção de inocência</vt:lpstr>
      <vt:lpstr> SITUAÇÃO COMUNICATIVA 10  A divergência entre julgados do mesmo Tribunal não enseja recurso especial</vt:lpstr>
      <vt:lpstr> A ORGANIZAÇÃO – SINTAXE –   Quais os ruídos de comunicação foram encontrados?     </vt:lpstr>
      <vt:lpstr> SITUAÇÃO COMUNICATIVA 01 3.2. Como se sabe, o tombamento é um ato administrativo realizado pelo poder público com o objetivo de resguardar bens de valor histórico, cultural, arquitetônico e ambiental para a população, impedindo que venham a ser destruídos ou descaracterizados.    </vt:lpstr>
      <vt:lpstr> SITUAÇÃO COMUNICATIVA 02    A Constituição da República dispõe, em seu art. 23, inciso III, que é competência comum da União, dos Estados, do Distrito Federal e dos Municípios  “proteger os documentos, as obras e outros bens de valor histórico, artístico e cultural, os monumentos, as paisagens naturais notáveis e os sítios arqueológicos”.   </vt:lpstr>
      <vt:lpstr> SITUAÇÃO COMUNICATIVA 03  •Pagamento indevido no valor de R$6.800,00 com benfeitorias em imóvel alugado. Além disso, conforme verificado no relatório de auditoria deste TCE (Ref. 2352769), estava ausente a retenção do imposto de renda no pagamento dos aluguéis. Dessa forma, a CCC calculou o valor devido a ser devolvido ao erário no montante de R$68.287,26;   </vt:lpstr>
      <vt:lpstr> SITUAÇÃO COMUNICATIVA 04  Resta     afastado, também, o  segundo  requisito.        De  acordo com o autor, a lesividade residiria no fato de terem sido utilizados recursos públicos na construção de uma obra, que, no seu entender, fere a Constituição da República, mas, como demonstrado, o Parque  </vt:lpstr>
      <vt:lpstr> SITUAÇÃO COMUNICATIVA 05  O só requerimento de parcelamento de crédito tributário é causa de interrupção do prazo de prescrição, tendo em vista caracterizar confissão extrajudicial do débito (art. 174, parágrafo único, IV, do CTN)."   </vt:lpstr>
      <vt:lpstr> SITUAÇÃO COMUNICATIVA 06  Compete ao Tribunal Regional Federal dirimir conflito de competência verificado, na respectiva região, entre juiz federal e juiz estadual investido de jurisdição federal.</vt:lpstr>
      <vt:lpstr> SITUAÇÃO COMUNICATIVA 07  Compete à Justiça Comum Estadual processar e julgar delito decorrente de acidente de trânsito envolvendo viatura de polícia militar, salvo se autor e vítima forem policiais militares em situação de atividade.</vt:lpstr>
      <vt:lpstr> SITUAÇÃO COMUNICATIVA 08  [...]Para a diretora de Patrimônio e Humanidades da Fundação  Jofre Soares - FJS, Marina Vasconcelos, a Pedra da Garça  Torta “possui os remanescentes naturais locais (massa verde e manancial hídrico), que, além de servir de moldura para a pedra, reserva mérito de preservação em si mesmo, </vt:lpstr>
      <vt:lpstr> SITUAÇÃO COMUNICATIVA 08  [...] como elemento de identidade cultural. Além disso, constitui em espaço simbólico e de memória ao que se considera sítio histórico do antigo Quilombo do Buraco do Tatu. [...]</vt:lpstr>
      <vt:lpstr> SITUAÇÃO COMUNICATIVA 09  A exigência da prisão provisória, para apelar, não ofende a garantia constitucional da presunção de inocência. </vt:lpstr>
      <vt:lpstr> SITUAÇÃO COMUNICATIVA 10  A divergência entre julgados do mesmo Tribunal não enseja recurso especial.</vt:lpstr>
      <vt:lpstr>Apresentação do PowerPoint</vt:lpstr>
      <vt:lpstr>Apresentação do PowerPoint</vt:lpstr>
      <vt:lpstr>Apresentação do PowerPoint</vt:lpstr>
      <vt:lpstr>Apresentação do PowerPoint</vt:lpstr>
      <vt:lpstr>Polêmica...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DE PONTUAÇÃO.</dc:title>
  <dc:creator>Cristiane</dc:creator>
  <cp:lastModifiedBy>Cleide Paiva da Silva</cp:lastModifiedBy>
  <cp:revision>284</cp:revision>
  <dcterms:created xsi:type="dcterms:W3CDTF">2022-05-25T19:33:40Z</dcterms:created>
  <dcterms:modified xsi:type="dcterms:W3CDTF">2022-10-04T16:08:16Z</dcterms:modified>
</cp:coreProperties>
</file>