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88"/>
  </p:notesMasterIdLst>
  <p:sldIdLst>
    <p:sldId id="256" r:id="rId2"/>
    <p:sldId id="350" r:id="rId3"/>
    <p:sldId id="394" r:id="rId4"/>
    <p:sldId id="342" r:id="rId5"/>
    <p:sldId id="268" r:id="rId6"/>
    <p:sldId id="303" r:id="rId7"/>
    <p:sldId id="341" r:id="rId8"/>
    <p:sldId id="277" r:id="rId9"/>
    <p:sldId id="279" r:id="rId10"/>
    <p:sldId id="301" r:id="rId11"/>
    <p:sldId id="300" r:id="rId12"/>
    <p:sldId id="278" r:id="rId13"/>
    <p:sldId id="270" r:id="rId14"/>
    <p:sldId id="343" r:id="rId15"/>
    <p:sldId id="283" r:id="rId16"/>
    <p:sldId id="284" r:id="rId17"/>
    <p:sldId id="289" r:id="rId18"/>
    <p:sldId id="288" r:id="rId19"/>
    <p:sldId id="282" r:id="rId20"/>
    <p:sldId id="286" r:id="rId21"/>
    <p:sldId id="290" r:id="rId22"/>
    <p:sldId id="396" r:id="rId23"/>
    <p:sldId id="395" r:id="rId24"/>
    <p:sldId id="397" r:id="rId25"/>
    <p:sldId id="398" r:id="rId26"/>
    <p:sldId id="399" r:id="rId27"/>
    <p:sldId id="298" r:id="rId28"/>
    <p:sldId id="299" r:id="rId29"/>
    <p:sldId id="297" r:id="rId30"/>
    <p:sldId id="295" r:id="rId31"/>
    <p:sldId id="296" r:id="rId32"/>
    <p:sldId id="355" r:id="rId33"/>
    <p:sldId id="374" r:id="rId34"/>
    <p:sldId id="357" r:id="rId35"/>
    <p:sldId id="377" r:id="rId36"/>
    <p:sldId id="379" r:id="rId37"/>
    <p:sldId id="380" r:id="rId38"/>
    <p:sldId id="358" r:id="rId39"/>
    <p:sldId id="359" r:id="rId40"/>
    <p:sldId id="360" r:id="rId41"/>
    <p:sldId id="361" r:id="rId42"/>
    <p:sldId id="362" r:id="rId43"/>
    <p:sldId id="382" r:id="rId44"/>
    <p:sldId id="363" r:id="rId45"/>
    <p:sldId id="383" r:id="rId46"/>
    <p:sldId id="384" r:id="rId47"/>
    <p:sldId id="376" r:id="rId48"/>
    <p:sldId id="364" r:id="rId49"/>
    <p:sldId id="365" r:id="rId50"/>
    <p:sldId id="389" r:id="rId51"/>
    <p:sldId id="388" r:id="rId52"/>
    <p:sldId id="391" r:id="rId53"/>
    <p:sldId id="390" r:id="rId54"/>
    <p:sldId id="366" r:id="rId55"/>
    <p:sldId id="367" r:id="rId56"/>
    <p:sldId id="368" r:id="rId57"/>
    <p:sldId id="369" r:id="rId58"/>
    <p:sldId id="392" r:id="rId59"/>
    <p:sldId id="370" r:id="rId60"/>
    <p:sldId id="371" r:id="rId61"/>
    <p:sldId id="372" r:id="rId62"/>
    <p:sldId id="373" r:id="rId63"/>
    <p:sldId id="328" r:id="rId64"/>
    <p:sldId id="271" r:id="rId65"/>
    <p:sldId id="317" r:id="rId66"/>
    <p:sldId id="313" r:id="rId67"/>
    <p:sldId id="310" r:id="rId68"/>
    <p:sldId id="318" r:id="rId69"/>
    <p:sldId id="319" r:id="rId70"/>
    <p:sldId id="400" r:id="rId71"/>
    <p:sldId id="330" r:id="rId72"/>
    <p:sldId id="331" r:id="rId73"/>
    <p:sldId id="311" r:id="rId74"/>
    <p:sldId id="312" r:id="rId75"/>
    <p:sldId id="333" r:id="rId76"/>
    <p:sldId id="334" r:id="rId77"/>
    <p:sldId id="336" r:id="rId78"/>
    <p:sldId id="275" r:id="rId79"/>
    <p:sldId id="339" r:id="rId80"/>
    <p:sldId id="335" r:id="rId81"/>
    <p:sldId id="346" r:id="rId82"/>
    <p:sldId id="345" r:id="rId83"/>
    <p:sldId id="351" r:id="rId84"/>
    <p:sldId id="352" r:id="rId85"/>
    <p:sldId id="348" r:id="rId86"/>
    <p:sldId id="393" r:id="rId8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ane Vasconcelos " initials="CMVS" lastIdx="10" clrIdx="0">
    <p:extLst>
      <p:ext uri="{19B8F6BF-5375-455C-9EA6-DF929625EA0E}">
        <p15:presenceInfo xmlns:p15="http://schemas.microsoft.com/office/powerpoint/2012/main" userId="Cristiane Vasconcelos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74182" autoAdjust="0"/>
  </p:normalViewPr>
  <p:slideViewPr>
    <p:cSldViewPr snapToGrid="0">
      <p:cViewPr varScale="1">
        <p:scale>
          <a:sx n="84" d="100"/>
          <a:sy n="84" d="100"/>
        </p:scale>
        <p:origin x="1668"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E3BCBA-E41D-4553-86C7-5930851FB7D7}" type="datetimeFigureOut">
              <a:rPr lang="pt-BR" smtClean="0"/>
              <a:t>04/10/2022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64BBF-DD50-4B53-9C32-CABBFE7ECEC1}" type="slidenum">
              <a:rPr lang="pt-BR" smtClean="0"/>
              <a:t>‹nº›</a:t>
            </a:fld>
            <a:endParaRPr lang="pt-BR"/>
          </a:p>
        </p:txBody>
      </p:sp>
    </p:spTree>
    <p:extLst>
      <p:ext uri="{BB962C8B-B14F-4D97-AF65-F5344CB8AC3E}">
        <p14:creationId xmlns:p14="http://schemas.microsoft.com/office/powerpoint/2010/main" val="226861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8A64BBF-DD50-4B53-9C32-CABBFE7ECEC1}" type="slidenum">
              <a:rPr lang="pt-BR" smtClean="0"/>
              <a:t>5</a:t>
            </a:fld>
            <a:endParaRPr lang="pt-BR"/>
          </a:p>
        </p:txBody>
      </p:sp>
    </p:spTree>
    <p:extLst>
      <p:ext uri="{BB962C8B-B14F-4D97-AF65-F5344CB8AC3E}">
        <p14:creationId xmlns:p14="http://schemas.microsoft.com/office/powerpoint/2010/main" val="247585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Agravo de instrumento</a:t>
            </a:r>
          </a:p>
        </p:txBody>
      </p:sp>
      <p:sp>
        <p:nvSpPr>
          <p:cNvPr id="4" name="Espaço Reservado para Número de Slide 3"/>
          <p:cNvSpPr>
            <a:spLocks noGrp="1"/>
          </p:cNvSpPr>
          <p:nvPr>
            <p:ph type="sldNum" sz="quarter" idx="10"/>
          </p:nvPr>
        </p:nvSpPr>
        <p:spPr/>
        <p:txBody>
          <a:bodyPr/>
          <a:lstStyle/>
          <a:p>
            <a:fld id="{58A64BBF-DD50-4B53-9C32-CABBFE7ECEC1}" type="slidenum">
              <a:rPr lang="pt-BR" smtClean="0"/>
              <a:t>25</a:t>
            </a:fld>
            <a:endParaRPr lang="pt-BR"/>
          </a:p>
        </p:txBody>
      </p:sp>
    </p:spTree>
    <p:extLst>
      <p:ext uri="{BB962C8B-B14F-4D97-AF65-F5344CB8AC3E}">
        <p14:creationId xmlns:p14="http://schemas.microsoft.com/office/powerpoint/2010/main" val="2551507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8A64BBF-DD50-4B53-9C32-CABBFE7ECEC1}" type="slidenum">
              <a:rPr lang="pt-BR" smtClean="0"/>
              <a:t>31</a:t>
            </a:fld>
            <a:endParaRPr lang="pt-BR"/>
          </a:p>
        </p:txBody>
      </p:sp>
    </p:spTree>
    <p:extLst>
      <p:ext uri="{BB962C8B-B14F-4D97-AF65-F5344CB8AC3E}">
        <p14:creationId xmlns:p14="http://schemas.microsoft.com/office/powerpoint/2010/main" val="4041894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t-BR"/>
              <a:t>Clique para editar o título mestre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B40615E-3934-41DD-A0E1-2722ABD89545}" type="datetimeFigureOut">
              <a:rPr lang="pt-BR" smtClean="0"/>
              <a:t>04/10/2022</a:t>
            </a:fld>
            <a:endParaRPr lang="pt-BR"/>
          </a:p>
        </p:txBody>
      </p:sp>
      <p:sp>
        <p:nvSpPr>
          <p:cNvPr id="5" name="Footer Placeholder 4"/>
          <p:cNvSpPr>
            <a:spLocks noGrp="1"/>
          </p:cNvSpPr>
          <p:nvPr>
            <p:ph type="ftr" sz="quarter" idx="11"/>
          </p:nvPr>
        </p:nvSpPr>
        <p:spPr>
          <a:xfrm>
            <a:off x="2692397" y="5037663"/>
            <a:ext cx="5214635" cy="279400"/>
          </a:xfrm>
        </p:spPr>
        <p:txBody>
          <a:bodyPr/>
          <a:lstStyle/>
          <a:p>
            <a:endParaRPr lang="pt-BR"/>
          </a:p>
        </p:txBody>
      </p:sp>
      <p:sp>
        <p:nvSpPr>
          <p:cNvPr id="6" name="Slide Number Placeholder 5"/>
          <p:cNvSpPr>
            <a:spLocks noGrp="1"/>
          </p:cNvSpPr>
          <p:nvPr>
            <p:ph type="sldNum" sz="quarter" idx="12"/>
          </p:nvPr>
        </p:nvSpPr>
        <p:spPr>
          <a:xfrm>
            <a:off x="8956900" y="5037663"/>
            <a:ext cx="551167" cy="279400"/>
          </a:xfrm>
        </p:spPr>
        <p:txBody>
          <a:bodyPr/>
          <a:lstStyle/>
          <a:p>
            <a:fld id="{554ED790-2C10-433E-9DE8-41468EFD91B9}" type="slidenum">
              <a:rPr lang="pt-BR" smtClean="0"/>
              <a:t>‹nº›</a:t>
            </a:fld>
            <a:endParaRPr lang="pt-B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208725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7B40615E-3934-41DD-A0E1-2722ABD89545}" type="datetimeFigureOut">
              <a:rPr lang="pt-BR" smtClean="0"/>
              <a:t>04/10/2022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54ED790-2C10-433E-9DE8-41468EFD91B9}" type="slidenum">
              <a:rPr lang="pt-BR" smtClean="0"/>
              <a:t>‹nº›</a:t>
            </a:fld>
            <a:endParaRPr lang="pt-BR"/>
          </a:p>
        </p:txBody>
      </p:sp>
    </p:spTree>
    <p:extLst>
      <p:ext uri="{BB962C8B-B14F-4D97-AF65-F5344CB8AC3E}">
        <p14:creationId xmlns:p14="http://schemas.microsoft.com/office/powerpoint/2010/main" val="1914863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7B40615E-3934-41DD-A0E1-2722ABD89545}" type="datetimeFigureOut">
              <a:rPr lang="pt-BR" smtClean="0"/>
              <a:t>04/10/2022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54ED790-2C10-433E-9DE8-41468EFD91B9}" type="slidenum">
              <a:rPr lang="pt-BR" smtClean="0"/>
              <a:t>‹nº›</a:t>
            </a:fld>
            <a:endParaRPr lang="pt-B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05999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7B40615E-3934-41DD-A0E1-2722ABD89545}" type="datetimeFigureOut">
              <a:rPr lang="pt-BR" smtClean="0"/>
              <a:t>04/10/2022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54ED790-2C10-433E-9DE8-41468EFD91B9}" type="slidenum">
              <a:rPr lang="pt-BR" smtClean="0"/>
              <a:t>‹nº›</a:t>
            </a:fld>
            <a:endParaRPr lang="pt-B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036058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7B40615E-3934-41DD-A0E1-2722ABD89545}" type="datetimeFigureOut">
              <a:rPr lang="pt-BR" smtClean="0"/>
              <a:t>04/10/2022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54ED790-2C10-433E-9DE8-41468EFD91B9}" type="slidenum">
              <a:rPr lang="pt-BR" smtClean="0"/>
              <a:t>‹nº›</a:t>
            </a:fld>
            <a:endParaRPr lang="pt-BR"/>
          </a:p>
        </p:txBody>
      </p:sp>
    </p:spTree>
    <p:extLst>
      <p:ext uri="{BB962C8B-B14F-4D97-AF65-F5344CB8AC3E}">
        <p14:creationId xmlns:p14="http://schemas.microsoft.com/office/powerpoint/2010/main" val="1407397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7B40615E-3934-41DD-A0E1-2722ABD89545}" type="datetimeFigureOut">
              <a:rPr lang="pt-BR" smtClean="0"/>
              <a:t>04/10/2022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54ED790-2C10-433E-9DE8-41468EFD91B9}" type="slidenum">
              <a:rPr lang="pt-BR" smtClean="0"/>
              <a:t>‹nº›</a:t>
            </a:fld>
            <a:endParaRPr lang="pt-B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6694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7B40615E-3934-41DD-A0E1-2722ABD89545}" type="datetimeFigureOut">
              <a:rPr lang="pt-BR" smtClean="0"/>
              <a:t>04/10/2022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54ED790-2C10-433E-9DE8-41468EFD91B9}" type="slidenum">
              <a:rPr lang="pt-BR" smtClean="0"/>
              <a:t>‹nº›</a:t>
            </a:fld>
            <a:endParaRPr lang="pt-B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6213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B40615E-3934-41DD-A0E1-2722ABD89545}" type="datetimeFigureOut">
              <a:rPr lang="pt-BR" smtClean="0"/>
              <a:t>04/10/2022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54ED790-2C10-433E-9DE8-41468EFD91B9}" type="slidenum">
              <a:rPr lang="pt-BR" smtClean="0"/>
              <a:t>‹nº›</a:t>
            </a:fld>
            <a:endParaRPr lang="pt-B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64395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B40615E-3934-41DD-A0E1-2722ABD89545}" type="datetimeFigureOut">
              <a:rPr lang="pt-BR" smtClean="0"/>
              <a:t>04/10/2022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54ED790-2C10-433E-9DE8-41468EFD91B9}" type="slidenum">
              <a:rPr lang="pt-BR" smtClean="0"/>
              <a:t>‹nº›</a:t>
            </a:fld>
            <a:endParaRPr lang="pt-B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826325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B40615E-3934-41DD-A0E1-2722ABD89545}" type="datetimeFigureOut">
              <a:rPr lang="pt-BR" smtClean="0"/>
              <a:t>04/10/2022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54ED790-2C10-433E-9DE8-41468EFD91B9}" type="slidenum">
              <a:rPr lang="pt-BR" smtClean="0"/>
              <a:t>‹nº›</a:t>
            </a:fld>
            <a:endParaRPr lang="pt-BR"/>
          </a:p>
        </p:txBody>
      </p:sp>
    </p:spTree>
    <p:extLst>
      <p:ext uri="{BB962C8B-B14F-4D97-AF65-F5344CB8AC3E}">
        <p14:creationId xmlns:p14="http://schemas.microsoft.com/office/powerpoint/2010/main" val="336498351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7B40615E-3934-41DD-A0E1-2722ABD89545}" type="datetimeFigureOut">
              <a:rPr lang="pt-BR" smtClean="0"/>
              <a:t>04/10/2022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54ED790-2C10-433E-9DE8-41468EFD91B9}" type="slidenum">
              <a:rPr lang="pt-BR" smtClean="0"/>
              <a:t>‹nº›</a:t>
            </a:fld>
            <a:endParaRPr lang="pt-B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57896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7B40615E-3934-41DD-A0E1-2722ABD89545}" type="datetimeFigureOut">
              <a:rPr lang="pt-BR" smtClean="0"/>
              <a:t>04/10/2022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54ED790-2C10-433E-9DE8-41468EFD91B9}" type="slidenum">
              <a:rPr lang="pt-BR" smtClean="0"/>
              <a:t>‹nº›</a:t>
            </a:fld>
            <a:endParaRPr lang="pt-BR"/>
          </a:p>
        </p:txBody>
      </p:sp>
    </p:spTree>
    <p:extLst>
      <p:ext uri="{BB962C8B-B14F-4D97-AF65-F5344CB8AC3E}">
        <p14:creationId xmlns:p14="http://schemas.microsoft.com/office/powerpoint/2010/main" val="140110117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B40615E-3934-41DD-A0E1-2722ABD89545}" type="datetimeFigureOut">
              <a:rPr lang="pt-BR" smtClean="0"/>
              <a:t>04/10/2022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554ED790-2C10-433E-9DE8-41468EFD91B9}" type="slidenum">
              <a:rPr lang="pt-BR" smtClean="0"/>
              <a:t>‹nº›</a:t>
            </a:fld>
            <a:endParaRPr lang="pt-B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70273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7B40615E-3934-41DD-A0E1-2722ABD89545}" type="datetimeFigureOut">
              <a:rPr lang="pt-BR" smtClean="0"/>
              <a:t>04/10/2022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554ED790-2C10-433E-9DE8-41468EFD91B9}" type="slidenum">
              <a:rPr lang="pt-BR" smtClean="0"/>
              <a:t>‹nº›</a:t>
            </a:fld>
            <a:endParaRPr lang="pt-B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944660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0615E-3934-41DD-A0E1-2722ABD89545}" type="datetimeFigureOut">
              <a:rPr lang="pt-BR" smtClean="0"/>
              <a:t>04/10/2022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554ED790-2C10-433E-9DE8-41468EFD91B9}" type="slidenum">
              <a:rPr lang="pt-BR" smtClean="0"/>
              <a:t>‹nº›</a:t>
            </a:fld>
            <a:endParaRPr lang="pt-BR"/>
          </a:p>
        </p:txBody>
      </p:sp>
    </p:spTree>
    <p:extLst>
      <p:ext uri="{BB962C8B-B14F-4D97-AF65-F5344CB8AC3E}">
        <p14:creationId xmlns:p14="http://schemas.microsoft.com/office/powerpoint/2010/main" val="39680547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7B40615E-3934-41DD-A0E1-2722ABD89545}" type="datetimeFigureOut">
              <a:rPr lang="pt-BR" smtClean="0"/>
              <a:t>04/10/2022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54ED790-2C10-433E-9DE8-41468EFD91B9}" type="slidenum">
              <a:rPr lang="pt-BR" smtClean="0"/>
              <a:t>‹nº›</a:t>
            </a:fld>
            <a:endParaRPr lang="pt-B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728995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t-BR"/>
              <a:t>Clique para editar o título mestre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7B40615E-3934-41DD-A0E1-2722ABD89545}" type="datetimeFigureOut">
              <a:rPr lang="pt-BR" smtClean="0"/>
              <a:t>04/10/2022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54ED790-2C10-433E-9DE8-41468EFD91B9}" type="slidenum">
              <a:rPr lang="pt-BR" smtClean="0"/>
              <a:t>‹nº›</a:t>
            </a:fld>
            <a:endParaRPr lang="pt-BR"/>
          </a:p>
        </p:txBody>
      </p:sp>
    </p:spTree>
    <p:extLst>
      <p:ext uri="{BB962C8B-B14F-4D97-AF65-F5344CB8AC3E}">
        <p14:creationId xmlns:p14="http://schemas.microsoft.com/office/powerpoint/2010/main" val="279154416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B40615E-3934-41DD-A0E1-2722ABD89545}" type="datetimeFigureOut">
              <a:rPr lang="pt-BR" smtClean="0"/>
              <a:t>04/10/2022</a:t>
            </a:fld>
            <a:endParaRPr lang="pt-B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t-B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4ED790-2C10-433E-9DE8-41468EFD91B9}" type="slidenum">
              <a:rPr lang="pt-BR" smtClean="0"/>
              <a:t>‹nº›</a:t>
            </a:fld>
            <a:endParaRPr lang="pt-BR"/>
          </a:p>
        </p:txBody>
      </p:sp>
    </p:spTree>
    <p:extLst>
      <p:ext uri="{BB962C8B-B14F-4D97-AF65-F5344CB8AC3E}">
        <p14:creationId xmlns:p14="http://schemas.microsoft.com/office/powerpoint/2010/main" val="758080584"/>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lubedoportugues.com.br/qual-diferenca-entre-frase-oracao-e-period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projuris.com.br/tudo-sobre-o-novo-cpc/"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planalto.gov.br/ccivil_03/_Ato2011-2014/2011/Lei/L12401.htm#art1"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planalto.gov.br/ccivil_03/_Ato2011-2014/2011/Lei/L12401.htm#art1"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projuris.com.br/tudo-sobre-o-novo-cpc/"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planalto.gov.br/ccivil_03/_Ato2015-2018/2016/Lei/L13257.htm#art18"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325511" y="1546578"/>
            <a:ext cx="7676444" cy="1907822"/>
          </a:xfrm>
        </p:spPr>
        <p:txBody>
          <a:bodyPr/>
          <a:lstStyle/>
          <a:p>
            <a:pPr algn="ctr"/>
            <a:r>
              <a:rPr lang="pt-BR" b="1" dirty="0">
                <a:solidFill>
                  <a:schemeClr val="tx1"/>
                </a:solidFill>
                <a:latin typeface="Times New Roman" panose="02020603050405020304" pitchFamily="18" charset="0"/>
                <a:cs typeface="Times New Roman" panose="02020603050405020304" pitchFamily="18" charset="0"/>
              </a:rPr>
              <a:t>USO DOS SINAIS DE PONTUAÇÃO</a:t>
            </a:r>
            <a:r>
              <a:rPr lang="pt-BR" b="1" dirty="0">
                <a:latin typeface="Times New Roman" panose="02020603050405020304" pitchFamily="18" charset="0"/>
                <a:cs typeface="Times New Roman" panose="02020603050405020304" pitchFamily="18" charset="0"/>
              </a:rPr>
              <a:t>.</a:t>
            </a:r>
          </a:p>
        </p:txBody>
      </p:sp>
      <p:sp>
        <p:nvSpPr>
          <p:cNvPr id="3" name="Subtítulo 2"/>
          <p:cNvSpPr>
            <a:spLocks noGrp="1"/>
          </p:cNvSpPr>
          <p:nvPr>
            <p:ph type="subTitle" idx="1"/>
          </p:nvPr>
        </p:nvSpPr>
        <p:spPr>
          <a:xfrm>
            <a:off x="2325511" y="3170251"/>
            <a:ext cx="7540979" cy="1126283"/>
          </a:xfrm>
        </p:spPr>
        <p:txBody>
          <a:bodyPr>
            <a:noAutofit/>
          </a:bodyPr>
          <a:lstStyle/>
          <a:p>
            <a:endParaRPr lang="pt-BR" sz="3600" b="1" dirty="0">
              <a:latin typeface="Times New Roman" panose="02020603050405020304" pitchFamily="18" charset="0"/>
              <a:cs typeface="Times New Roman" panose="02020603050405020304" pitchFamily="18" charset="0"/>
            </a:endParaRPr>
          </a:p>
          <a:p>
            <a:pPr algn="ctr"/>
            <a:r>
              <a:rPr lang="pt-BR" sz="3600" b="1" dirty="0">
                <a:solidFill>
                  <a:schemeClr val="tx1"/>
                </a:solidFill>
                <a:latin typeface="Times New Roman" panose="02020603050405020304" pitchFamily="18" charset="0"/>
                <a:cs typeface="Times New Roman" panose="02020603050405020304" pitchFamily="18" charset="0"/>
              </a:rPr>
              <a:t> SOLUÇÃO...</a:t>
            </a:r>
          </a:p>
        </p:txBody>
      </p:sp>
    </p:spTree>
    <p:extLst>
      <p:ext uri="{BB962C8B-B14F-4D97-AF65-F5344CB8AC3E}">
        <p14:creationId xmlns:p14="http://schemas.microsoft.com/office/powerpoint/2010/main" val="8580217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0467" y="3286478"/>
            <a:ext cx="10374489" cy="1456266"/>
          </a:xfrm>
        </p:spPr>
        <p:txBody>
          <a:bodyPr>
            <a:normAutofit fontScale="90000"/>
          </a:bodyPr>
          <a:lstStyle/>
          <a:p>
            <a:pPr algn="just"/>
            <a:r>
              <a:rPr lang="pt-BR" sz="3400" dirty="0">
                <a:latin typeface="Times New Roman" panose="02020603050405020304" pitchFamily="18" charset="0"/>
                <a:cs typeface="Times New Roman" panose="02020603050405020304" pitchFamily="18" charset="0"/>
              </a:rPr>
              <a:t>O ponto parágrafo é aquele que encerra um </a:t>
            </a:r>
            <a:r>
              <a:rPr lang="pt-BR" sz="3400" dirty="0">
                <a:latin typeface="Times New Roman" panose="02020603050405020304" pitchFamily="18" charset="0"/>
                <a:cs typeface="Times New Roman" panose="02020603050405020304" pitchFamily="18" charset="0"/>
                <a:hlinkClick r:id="rId2"/>
              </a:rPr>
              <a:t>período</a:t>
            </a:r>
            <a:r>
              <a:rPr lang="pt-BR" sz="3400" dirty="0">
                <a:latin typeface="Times New Roman" panose="02020603050405020304" pitchFamily="18" charset="0"/>
                <a:cs typeface="Times New Roman" panose="02020603050405020304" pitchFamily="18" charset="0"/>
              </a:rPr>
              <a:t> e a ele segue outro período em linha diferente. Em outras palavras, é aquele que encerra um parágrafo.</a:t>
            </a:r>
            <a:br>
              <a:rPr lang="pt-BR" sz="3400" dirty="0">
                <a:latin typeface="Times New Roman" panose="02020603050405020304" pitchFamily="18" charset="0"/>
                <a:cs typeface="Times New Roman" panose="02020603050405020304" pitchFamily="18" charset="0"/>
              </a:rPr>
            </a:br>
            <a:br>
              <a:rPr lang="pt-BR" sz="3400" dirty="0">
                <a:latin typeface="Times New Roman" panose="02020603050405020304" pitchFamily="18" charset="0"/>
                <a:cs typeface="Times New Roman" panose="02020603050405020304" pitchFamily="18" charset="0"/>
              </a:rPr>
            </a:br>
            <a:r>
              <a:rPr lang="pt-PT" sz="3400" dirty="0">
                <a:latin typeface="Times New Roman" panose="02020603050405020304" pitchFamily="18" charset="0"/>
                <a:cs typeface="Times New Roman" panose="02020603050405020304" pitchFamily="18" charset="0"/>
              </a:rPr>
              <a:t>Nesse  contexto,  cabe notar  que   a  insatisfação  do  </a:t>
            </a:r>
            <a:br>
              <a:rPr lang="pt-BR" sz="3400" dirty="0">
                <a:latin typeface="Times New Roman" panose="02020603050405020304" pitchFamily="18" charset="0"/>
                <a:cs typeface="Times New Roman" panose="02020603050405020304" pitchFamily="18" charset="0"/>
              </a:rPr>
            </a:br>
            <a:r>
              <a:rPr lang="pt-PT" sz="3400" dirty="0">
                <a:latin typeface="Times New Roman" panose="02020603050405020304" pitchFamily="18" charset="0"/>
                <a:cs typeface="Times New Roman" panose="02020603050405020304" pitchFamily="18" charset="0"/>
              </a:rPr>
              <a:t>autor  com  as políticas  adotadas  pelo  Poder  Executivo municipal, em relação à preservação do patrimônio em questão, não justifica a intervenção do Poder Judiciário</a:t>
            </a:r>
            <a:r>
              <a:rPr lang="pt-PT" sz="3100" dirty="0">
                <a:latin typeface="Arial" panose="020B0604020202020204" pitchFamily="34" charset="0"/>
                <a:cs typeface="Arial" panose="020B0604020202020204" pitchFamily="34" charset="0"/>
              </a:rPr>
              <a:t>.</a:t>
            </a:r>
            <a:br>
              <a:rPr lang="pt-BR" sz="3100" dirty="0">
                <a:latin typeface="Arial" panose="020B0604020202020204" pitchFamily="34" charset="0"/>
                <a:cs typeface="Arial" panose="020B0604020202020204" pitchFamily="34" charset="0"/>
              </a:rPr>
            </a:br>
            <a:endParaRPr lang="pt-BR" sz="3100" dirty="0">
              <a:latin typeface="Arial" panose="020B0604020202020204" pitchFamily="34" charset="0"/>
              <a:cs typeface="Arial" panose="020B0604020202020204" pitchFamily="34" charset="0"/>
            </a:endParaRPr>
          </a:p>
        </p:txBody>
      </p:sp>
      <p:sp>
        <p:nvSpPr>
          <p:cNvPr id="3" name="Título 1"/>
          <p:cNvSpPr txBox="1">
            <a:spLocks/>
          </p:cNvSpPr>
          <p:nvPr/>
        </p:nvSpPr>
        <p:spPr>
          <a:xfrm>
            <a:off x="1295402" y="9821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t>PONTO PARÁGRAFO</a:t>
            </a:r>
          </a:p>
        </p:txBody>
      </p:sp>
    </p:spTree>
    <p:extLst>
      <p:ext uri="{BB962C8B-B14F-4D97-AF65-F5344CB8AC3E}">
        <p14:creationId xmlns:p14="http://schemas.microsoft.com/office/powerpoint/2010/main" val="22586723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5379" y="2472266"/>
            <a:ext cx="10532532" cy="1535289"/>
          </a:xfrm>
        </p:spPr>
        <p:txBody>
          <a:bodyPr>
            <a:normAutofit/>
          </a:bodyPr>
          <a:lstStyle/>
          <a:p>
            <a:pPr algn="just"/>
            <a:r>
              <a:rPr lang="pt-BR" sz="3100" dirty="0">
                <a:latin typeface="Times New Roman" panose="02020603050405020304" pitchFamily="18" charset="0"/>
                <a:cs typeface="Times New Roman" panose="02020603050405020304" pitchFamily="18" charset="0"/>
              </a:rPr>
              <a:t>O ponto continuativo é aquele que encerra um período e dá início a outro dentro do mesmo parágrafo. Ele não abre uma nova parte do texto, apenas dá seguimento à concatenação de períodos.</a:t>
            </a:r>
          </a:p>
        </p:txBody>
      </p:sp>
      <p:sp>
        <p:nvSpPr>
          <p:cNvPr id="4" name="Título 1"/>
          <p:cNvSpPr txBox="1">
            <a:spLocks/>
          </p:cNvSpPr>
          <p:nvPr/>
        </p:nvSpPr>
        <p:spPr>
          <a:xfrm>
            <a:off x="1295402" y="982132"/>
            <a:ext cx="9601196" cy="1303867"/>
          </a:xfrm>
          <a:prstGeom prst="rect">
            <a:avLst/>
          </a:prstGeom>
          <a:effectLst/>
        </p:spPr>
        <p:txBody>
          <a:bodyPr vert="horz" lIns="91440" tIns="45720" rIns="91440" bIns="45720" rtlCol="0" anchor="ctr">
            <a:normAutofit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t>PONTO CONTINUATIVO(SEGMENTO)</a:t>
            </a:r>
            <a:endParaRPr lang="pt-B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859974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6667" y="1256288"/>
            <a:ext cx="10509955" cy="3767268"/>
          </a:xfrm>
        </p:spPr>
        <p:txBody>
          <a:bodyPr>
            <a:normAutofit/>
          </a:bodyPr>
          <a:lstStyle/>
          <a:p>
            <a:pPr algn="just"/>
            <a:r>
              <a:rPr lang="pt-BR" sz="3100" dirty="0">
                <a:latin typeface="Times New Roman" panose="02020603050405020304" pitchFamily="18" charset="0"/>
                <a:cs typeface="Times New Roman" panose="02020603050405020304" pitchFamily="18" charset="0"/>
              </a:rPr>
              <a:t>O ponto final é aquele que encerra o texto de fato. Ele vem depois do último e derradeiro período de uma produção textual. Depois dele, não há mais nada.</a:t>
            </a:r>
          </a:p>
        </p:txBody>
      </p:sp>
      <p:sp>
        <p:nvSpPr>
          <p:cNvPr id="3" name="Título 1"/>
          <p:cNvSpPr txBox="1">
            <a:spLocks/>
          </p:cNvSpPr>
          <p:nvPr/>
        </p:nvSpPr>
        <p:spPr>
          <a:xfrm>
            <a:off x="1295402" y="9821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t>PONTO FINAL</a:t>
            </a:r>
            <a:endParaRPr lang="pt-B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842099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2800" y="2415822"/>
            <a:ext cx="10543821" cy="2381956"/>
          </a:xfrm>
        </p:spPr>
        <p:txBody>
          <a:bodyPr>
            <a:normAutofit/>
          </a:bodyPr>
          <a:lstStyle/>
          <a:p>
            <a:pPr algn="just"/>
            <a:r>
              <a:rPr lang="pt-BR" sz="3400" dirty="0">
                <a:latin typeface="Times New Roman" panose="02020603050405020304" pitchFamily="18" charset="0"/>
                <a:cs typeface="Times New Roman" panose="02020603050405020304" pitchFamily="18" charset="0"/>
              </a:rPr>
              <a:t>[...]Não confundir o travessão com traço de união ou hífen e com o traço empregado na partição de sílabas(</a:t>
            </a:r>
            <a:r>
              <a:rPr lang="pt-BR" sz="3400" dirty="0" err="1">
                <a:latin typeface="Times New Roman" panose="02020603050405020304" pitchFamily="18" charset="0"/>
                <a:cs typeface="Times New Roman" panose="02020603050405020304" pitchFamily="18" charset="0"/>
              </a:rPr>
              <a:t>ab-so-lu-ta-men-te</a:t>
            </a:r>
            <a:r>
              <a:rPr lang="pt-BR" sz="3400" dirty="0">
                <a:latin typeface="Times New Roman" panose="02020603050405020304" pitchFamily="18" charset="0"/>
                <a:cs typeface="Times New Roman" panose="02020603050405020304" pitchFamily="18" charset="0"/>
              </a:rPr>
              <a:t>) e de palavras no fim de linha.</a:t>
            </a:r>
          </a:p>
        </p:txBody>
      </p:sp>
      <p:sp>
        <p:nvSpPr>
          <p:cNvPr id="3" name="Título 1"/>
          <p:cNvSpPr txBox="1">
            <a:spLocks/>
          </p:cNvSpPr>
          <p:nvPr/>
        </p:nvSpPr>
        <p:spPr>
          <a:xfrm>
            <a:off x="1295402" y="9821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latin typeface="Times New Roman" panose="02020603050405020304" pitchFamily="18" charset="0"/>
                <a:cs typeface="Times New Roman" panose="02020603050405020304" pitchFamily="18" charset="0"/>
              </a:rPr>
              <a:t>TRAVESSÃO</a:t>
            </a:r>
          </a:p>
        </p:txBody>
      </p:sp>
    </p:spTree>
    <p:extLst>
      <p:ext uri="{BB962C8B-B14F-4D97-AF65-F5344CB8AC3E}">
        <p14:creationId xmlns:p14="http://schemas.microsoft.com/office/powerpoint/2010/main" val="236515530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8933" y="2167467"/>
            <a:ext cx="10588978" cy="4214282"/>
          </a:xfrm>
        </p:spPr>
        <p:txBody>
          <a:bodyPr>
            <a:normAutofit/>
          </a:bodyPr>
          <a:lstStyle/>
          <a:p>
            <a:pPr algn="just"/>
            <a:r>
              <a:rPr lang="pt-BR" sz="3400" dirty="0">
                <a:latin typeface="Times New Roman" panose="02020603050405020304" pitchFamily="18" charset="0"/>
                <a:cs typeface="Times New Roman" panose="02020603050405020304" pitchFamily="18" charset="0"/>
              </a:rPr>
              <a:t>O travessão, que é representado graficamente por um hífen prolongado (–), substitui parênteses, vírgulas, dois-pontos: Exemplos: O controle inflacionário – meta prioritária do Governo – será ainda mais rigoroso. As restrições ao livre mercado – especialmente o de produtos tecnologicamente avançados – podem ser muito prejudiciais para a sociedade. Não se usa hífen (-) no lugar de travessão (–).</a:t>
            </a:r>
          </a:p>
        </p:txBody>
      </p:sp>
      <p:sp>
        <p:nvSpPr>
          <p:cNvPr id="3" name="Título 1"/>
          <p:cNvSpPr txBox="1">
            <a:spLocks/>
          </p:cNvSpPr>
          <p:nvPr/>
        </p:nvSpPr>
        <p:spPr>
          <a:xfrm>
            <a:off x="1295402" y="9821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latin typeface="Times New Roman" panose="02020603050405020304" pitchFamily="18" charset="0"/>
                <a:cs typeface="Times New Roman" panose="02020603050405020304" pitchFamily="18" charset="0"/>
              </a:rPr>
              <a:t>TRAVESSÃO</a:t>
            </a:r>
          </a:p>
        </p:txBody>
      </p:sp>
    </p:spTree>
    <p:extLst>
      <p:ext uri="{BB962C8B-B14F-4D97-AF65-F5344CB8AC3E}">
        <p14:creationId xmlns:p14="http://schemas.microsoft.com/office/powerpoint/2010/main" val="126549289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1512" y="2460979"/>
            <a:ext cx="10577688" cy="2935110"/>
          </a:xfrm>
        </p:spPr>
        <p:txBody>
          <a:bodyPr>
            <a:normAutofit/>
          </a:bodyPr>
          <a:lstStyle/>
          <a:p>
            <a:pPr algn="just"/>
            <a:r>
              <a:rPr lang="pt-BR" sz="3100" dirty="0">
                <a:latin typeface="Times New Roman" panose="02020603050405020304" pitchFamily="18" charset="0"/>
                <a:cs typeface="Times New Roman" panose="02020603050405020304" pitchFamily="18" charset="0"/>
              </a:rPr>
              <a:t>Usa-se: para introduzir siglas (travessão simples com espaço antes e depois): O Juiz da 2ª Vara Criminal da Comarca de               Barra Mansa − RJ expediu a carta de execução de sentença do paciente; A Organização Internacional do Trabalho − OIT lançou no Brasil campanha contra o trabalho escravo; </a:t>
            </a:r>
          </a:p>
        </p:txBody>
      </p:sp>
      <p:sp>
        <p:nvSpPr>
          <p:cNvPr id="3" name="Título 1"/>
          <p:cNvSpPr txBox="1">
            <a:spLocks/>
          </p:cNvSpPr>
          <p:nvPr/>
        </p:nvSpPr>
        <p:spPr>
          <a:xfrm>
            <a:off x="1295402" y="9821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latin typeface="Times New Roman" panose="02020603050405020304" pitchFamily="18" charset="0"/>
                <a:cs typeface="Times New Roman" panose="02020603050405020304" pitchFamily="18" charset="0"/>
              </a:rPr>
              <a:t>TRAVESSÃO</a:t>
            </a:r>
          </a:p>
        </p:txBody>
      </p:sp>
    </p:spTree>
    <p:extLst>
      <p:ext uri="{BB962C8B-B14F-4D97-AF65-F5344CB8AC3E}">
        <p14:creationId xmlns:p14="http://schemas.microsoft.com/office/powerpoint/2010/main" val="63519240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6668" y="1952973"/>
            <a:ext cx="10543822" cy="3872093"/>
          </a:xfrm>
        </p:spPr>
        <p:txBody>
          <a:bodyPr>
            <a:normAutofit/>
          </a:bodyPr>
          <a:lstStyle/>
          <a:p>
            <a:pPr algn="just"/>
            <a:r>
              <a:rPr lang="pt-BR" sz="3100" dirty="0">
                <a:latin typeface="Times New Roman" panose="02020603050405020304" pitchFamily="18" charset="0"/>
                <a:cs typeface="Times New Roman" panose="02020603050405020304" pitchFamily="18" charset="0"/>
              </a:rPr>
              <a:t>[...] a Companhia Energética do Ceará – Coelce requereu a suspensão de medida liminar concedida nos autos da Ação de Interdito Proibitório </a:t>
            </a:r>
            <a:r>
              <a:rPr lang="pt-BR" sz="3100" dirty="0">
                <a:solidFill>
                  <a:srgbClr val="0070C0"/>
                </a:solidFill>
                <a:latin typeface="Times New Roman" panose="02020603050405020304" pitchFamily="18" charset="0"/>
                <a:cs typeface="Times New Roman" panose="02020603050405020304" pitchFamily="18" charset="0"/>
              </a:rPr>
              <a:t>n</a:t>
            </a:r>
            <a:r>
              <a:rPr lang="pt-BR" sz="3100" u="sng" baseline="30000" dirty="0">
                <a:solidFill>
                  <a:srgbClr val="0070C0"/>
                </a:solidFill>
                <a:latin typeface="Times New Roman" panose="02020603050405020304" pitchFamily="18" charset="0"/>
                <a:cs typeface="Times New Roman" panose="02020603050405020304" pitchFamily="18" charset="0"/>
              </a:rPr>
              <a:t>0</a:t>
            </a:r>
            <a:r>
              <a:rPr lang="pt-BR" sz="3100" dirty="0">
                <a:solidFill>
                  <a:srgbClr val="0070C0"/>
                </a:solidFill>
                <a:latin typeface="Times New Roman" panose="02020603050405020304" pitchFamily="18" charset="0"/>
                <a:cs typeface="Times New Roman" panose="02020603050405020304" pitchFamily="18" charset="0"/>
              </a:rPr>
              <a:t>90, </a:t>
            </a:r>
            <a:r>
              <a:rPr lang="pt-BR" sz="3100" dirty="0">
                <a:latin typeface="Times New Roman" panose="02020603050405020304" pitchFamily="18" charset="0"/>
                <a:cs typeface="Times New Roman" panose="02020603050405020304" pitchFamily="18" charset="0"/>
              </a:rPr>
              <a:t>em trâmite na Comarca de Tauá − CE; A Empresa Brasileira de Telecomunicações S.A. − Embratel impetrou mandado de segurança para anular ato administrativo praticado pelo Governador do Estado do Rio de Janeiro.</a:t>
            </a:r>
          </a:p>
        </p:txBody>
      </p:sp>
    </p:spTree>
    <p:extLst>
      <p:ext uri="{BB962C8B-B14F-4D97-AF65-F5344CB8AC3E}">
        <p14:creationId xmlns:p14="http://schemas.microsoft.com/office/powerpoint/2010/main" val="38434017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2800" y="2619022"/>
            <a:ext cx="10543822" cy="3104445"/>
          </a:xfrm>
        </p:spPr>
        <p:txBody>
          <a:bodyPr>
            <a:normAutofit fontScale="90000"/>
          </a:bodyPr>
          <a:lstStyle/>
          <a:p>
            <a:pPr algn="just"/>
            <a:r>
              <a:rPr lang="pt-BR" sz="3400" dirty="0">
                <a:latin typeface="Times New Roman" panose="02020603050405020304" pitchFamily="18" charset="0"/>
                <a:cs typeface="Times New Roman" panose="02020603050405020304" pitchFamily="18" charset="0"/>
              </a:rPr>
              <a:t>O travessão pode substituir vírgulas, parênteses, colchetes, dois pontos, para assinalar uma expressão intercalada:                                      “... eu falava-lhe de mil cousas diferentes—do último baile do Catete, da discussão das câmaras, de berlindas e cavalos—,de tudo, menos dos seus versos ou prosas”[MA.1,138-9][...]</a:t>
            </a:r>
          </a:p>
        </p:txBody>
      </p:sp>
      <p:sp>
        <p:nvSpPr>
          <p:cNvPr id="3" name="Título 1"/>
          <p:cNvSpPr txBox="1">
            <a:spLocks/>
          </p:cNvSpPr>
          <p:nvPr/>
        </p:nvSpPr>
        <p:spPr>
          <a:xfrm>
            <a:off x="1295402" y="9821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latin typeface="Times New Roman" panose="02020603050405020304" pitchFamily="18" charset="0"/>
                <a:cs typeface="Times New Roman" panose="02020603050405020304" pitchFamily="18" charset="0"/>
              </a:rPr>
              <a:t>TRAVESSÃO</a:t>
            </a:r>
          </a:p>
        </p:txBody>
      </p:sp>
    </p:spTree>
    <p:extLst>
      <p:ext uri="{BB962C8B-B14F-4D97-AF65-F5344CB8AC3E}">
        <p14:creationId xmlns:p14="http://schemas.microsoft.com/office/powerpoint/2010/main" val="134775101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9264" y="1892300"/>
            <a:ext cx="10553471" cy="2912533"/>
          </a:xfrm>
        </p:spPr>
        <p:txBody>
          <a:bodyPr>
            <a:normAutofit fontScale="90000"/>
          </a:bodyPr>
          <a:lstStyle/>
          <a:p>
            <a:pPr algn="just"/>
            <a:br>
              <a:rPr lang="pt-BR" dirty="0">
                <a:latin typeface="Arial" panose="020B0604020202020204" pitchFamily="34" charset="0"/>
                <a:cs typeface="Arial" panose="020B0604020202020204" pitchFamily="34" charset="0"/>
              </a:rPr>
            </a:br>
            <a:r>
              <a:rPr lang="pt-BR" sz="3400" dirty="0">
                <a:latin typeface="Times New Roman" panose="02020603050405020304" pitchFamily="18" charset="0"/>
                <a:cs typeface="Times New Roman" panose="02020603050405020304" pitchFamily="18" charset="0"/>
              </a:rPr>
              <a:t>Usa-se: para separar elementos explicativos ou apositivos, substituindo a vírgula ou os parênteses (travessão duplo com espaço antes e depois de cada um): as três posições que o pronome oblíquo pode ocupar em relação ao verbo − próclise, mesóclise e ênclise − foram o tema do seminário; </a:t>
            </a:r>
            <a:br>
              <a:rPr lang="pt-BR" sz="3400" dirty="0">
                <a:latin typeface="Times New Roman" panose="02020603050405020304" pitchFamily="18" charset="0"/>
                <a:cs typeface="Times New Roman" panose="02020603050405020304" pitchFamily="18" charset="0"/>
              </a:rPr>
            </a:br>
            <a:r>
              <a:rPr lang="pt-BR" sz="3400" dirty="0">
                <a:latin typeface="Times New Roman" panose="02020603050405020304" pitchFamily="18" charset="0"/>
                <a:cs typeface="Times New Roman" panose="02020603050405020304" pitchFamily="18" charset="0"/>
              </a:rPr>
              <a:t>A justiça − virtude suprema − é um valor universal da alma humana e do Estado.</a:t>
            </a:r>
          </a:p>
        </p:txBody>
      </p:sp>
      <p:sp>
        <p:nvSpPr>
          <p:cNvPr id="3" name="Título 1"/>
          <p:cNvSpPr txBox="1">
            <a:spLocks/>
          </p:cNvSpPr>
          <p:nvPr/>
        </p:nvSpPr>
        <p:spPr>
          <a:xfrm>
            <a:off x="1295402" y="9821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latin typeface="Times New Roman" panose="02020603050405020304" pitchFamily="18" charset="0"/>
                <a:cs typeface="Times New Roman" panose="02020603050405020304" pitchFamily="18" charset="0"/>
              </a:rPr>
              <a:t>TRAVESSÃO</a:t>
            </a:r>
          </a:p>
        </p:txBody>
      </p:sp>
    </p:spTree>
    <p:extLst>
      <p:ext uri="{BB962C8B-B14F-4D97-AF65-F5344CB8AC3E}">
        <p14:creationId xmlns:p14="http://schemas.microsoft.com/office/powerpoint/2010/main" val="207769149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2800" y="1859844"/>
            <a:ext cx="10566399" cy="2607734"/>
          </a:xfrm>
        </p:spPr>
        <p:txBody>
          <a:bodyPr>
            <a:normAutofit/>
          </a:bodyPr>
          <a:lstStyle/>
          <a:p>
            <a:pPr algn="just"/>
            <a:r>
              <a:rPr lang="pt-BR" sz="3100" dirty="0">
                <a:latin typeface="Times New Roman" panose="02020603050405020304" pitchFamily="18" charset="0"/>
                <a:cs typeface="Times New Roman" panose="02020603050405020304" pitchFamily="18" charset="0"/>
              </a:rPr>
              <a:t>Usa-se: para isolar palavras ou orações a que se quer dar ênfase: a violência vivenciada pelos brasileiros − agravada pelo que se denominou crime organizado − é tema diário dos telejornais; </a:t>
            </a:r>
            <a:br>
              <a:rPr lang="pt-BR" sz="3100" dirty="0">
                <a:latin typeface="Times New Roman" panose="02020603050405020304" pitchFamily="18" charset="0"/>
                <a:cs typeface="Times New Roman" panose="02020603050405020304" pitchFamily="18" charset="0"/>
              </a:rPr>
            </a:br>
            <a:r>
              <a:rPr lang="pt-BR" sz="3100" dirty="0">
                <a:latin typeface="Times New Roman" panose="02020603050405020304" pitchFamily="18" charset="0"/>
                <a:cs typeface="Times New Roman" panose="02020603050405020304" pitchFamily="18" charset="0"/>
              </a:rPr>
              <a:t>Ao lado da violência, há um tipo de miséria − sempre houve − que tem devastado a humanidade: a fome.</a:t>
            </a:r>
          </a:p>
        </p:txBody>
      </p:sp>
      <p:sp>
        <p:nvSpPr>
          <p:cNvPr id="3" name="Título 1"/>
          <p:cNvSpPr txBox="1">
            <a:spLocks/>
          </p:cNvSpPr>
          <p:nvPr/>
        </p:nvSpPr>
        <p:spPr>
          <a:xfrm>
            <a:off x="1295402" y="9821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latin typeface="Times New Roman" panose="02020603050405020304" pitchFamily="18" charset="0"/>
                <a:cs typeface="Times New Roman" panose="02020603050405020304" pitchFamily="18" charset="0"/>
              </a:rPr>
              <a:t>TRAVESSÃO</a:t>
            </a:r>
          </a:p>
        </p:txBody>
      </p:sp>
    </p:spTree>
    <p:extLst>
      <p:ext uri="{BB962C8B-B14F-4D97-AF65-F5344CB8AC3E}">
        <p14:creationId xmlns:p14="http://schemas.microsoft.com/office/powerpoint/2010/main" val="87054949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370012" y="2488494"/>
            <a:ext cx="9747956" cy="2580922"/>
          </a:xfrm>
        </p:spPr>
        <p:txBody>
          <a:bodyPr>
            <a:normAutofit/>
          </a:bodyPr>
          <a:lstStyle/>
          <a:p>
            <a:pPr marL="0" indent="0" algn="just">
              <a:buNone/>
            </a:pPr>
            <a:r>
              <a:rPr lang="pt-BR" sz="2800" i="1" dirty="0">
                <a:latin typeface="Times New Roman" panose="02020603050405020304" pitchFamily="18" charset="0"/>
                <a:cs typeface="Times New Roman" panose="02020603050405020304" pitchFamily="18" charset="0"/>
              </a:rPr>
              <a:t>Folheando revistas, comendo as figuras</a:t>
            </a:r>
            <a:r>
              <a:rPr lang="pt-BR" sz="4000" i="1" dirty="0">
                <a:solidFill>
                  <a:srgbClr val="00B0F0"/>
                </a:solidFill>
                <a:latin typeface="Times New Roman" panose="02020603050405020304" pitchFamily="18" charset="0"/>
                <a:cs typeface="Times New Roman" panose="02020603050405020304" pitchFamily="18" charset="0"/>
              </a:rPr>
              <a:t>,</a:t>
            </a:r>
            <a:br>
              <a:rPr lang="pt-BR" sz="2800" i="1" dirty="0">
                <a:latin typeface="Times New Roman" panose="02020603050405020304" pitchFamily="18" charset="0"/>
                <a:cs typeface="Times New Roman" panose="02020603050405020304" pitchFamily="18" charset="0"/>
              </a:rPr>
            </a:br>
            <a:r>
              <a:rPr lang="pt-BR" sz="2800" i="1" dirty="0">
                <a:latin typeface="Times New Roman" panose="02020603050405020304" pitchFamily="18" charset="0"/>
                <a:cs typeface="Times New Roman" panose="02020603050405020304" pitchFamily="18" charset="0"/>
              </a:rPr>
              <a:t>as cores das fotos, te dando a completa emoção</a:t>
            </a:r>
            <a:br>
              <a:rPr lang="pt-BR" sz="2800" i="1" dirty="0">
                <a:latin typeface="Times New Roman" panose="02020603050405020304" pitchFamily="18" charset="0"/>
                <a:cs typeface="Times New Roman" panose="02020603050405020304" pitchFamily="18" charset="0"/>
              </a:rPr>
            </a:br>
            <a:r>
              <a:rPr lang="pt-BR" sz="2800" i="1" dirty="0">
                <a:latin typeface="Times New Roman" panose="02020603050405020304" pitchFamily="18" charset="0"/>
                <a:cs typeface="Times New Roman" panose="02020603050405020304" pitchFamily="18" charset="0"/>
              </a:rPr>
              <a:t>são perguntas tão tolas de uma pessoa</a:t>
            </a:r>
            <a:br>
              <a:rPr lang="pt-BR" sz="2800" i="1" dirty="0">
                <a:latin typeface="Times New Roman" panose="02020603050405020304" pitchFamily="18" charset="0"/>
                <a:cs typeface="Times New Roman" panose="02020603050405020304" pitchFamily="18" charset="0"/>
              </a:rPr>
            </a:br>
            <a:r>
              <a:rPr lang="pt-BR" sz="2800" i="1" dirty="0">
                <a:latin typeface="Times New Roman" panose="02020603050405020304" pitchFamily="18" charset="0"/>
                <a:cs typeface="Times New Roman" panose="02020603050405020304" pitchFamily="18" charset="0"/>
              </a:rPr>
              <a:t>não ligue, não ouça, são pontos de interrogação.</a:t>
            </a:r>
          </a:p>
          <a:p>
            <a:pPr marL="0" indent="0" algn="r">
              <a:buNone/>
            </a:pPr>
            <a:r>
              <a:rPr lang="pt-BR" sz="2800" dirty="0">
                <a:latin typeface="Times New Roman" panose="02020603050405020304" pitchFamily="18" charset="0"/>
                <a:cs typeface="Times New Roman" panose="02020603050405020304" pitchFamily="18" charset="0"/>
              </a:rPr>
              <a:t>Gonzaguinha</a:t>
            </a:r>
          </a:p>
        </p:txBody>
      </p:sp>
      <p:sp>
        <p:nvSpPr>
          <p:cNvPr id="2" name="AutoShape 2" descr="Resultado de imagen de NIÑO PENSANDO DIBUJO | Boneco pocoyo, Pocoyo  desenho, Rostos de meme"/>
          <p:cNvSpPr>
            <a:spLocks noChangeAspect="1" noChangeArrowheads="1"/>
          </p:cNvSpPr>
          <p:nvPr/>
        </p:nvSpPr>
        <p:spPr bwMode="auto">
          <a:xfrm>
            <a:off x="155575" y="-822325"/>
            <a:ext cx="2124075" cy="1724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 name="AutoShape 4" descr="Resultado de imagen de NIÑO PENSANDO DIBUJO | Boneco pocoyo, Pocoyo  desenho, Rostos de meme"/>
          <p:cNvSpPr>
            <a:spLocks noChangeAspect="1" noChangeArrowheads="1"/>
          </p:cNvSpPr>
          <p:nvPr/>
        </p:nvSpPr>
        <p:spPr bwMode="auto">
          <a:xfrm>
            <a:off x="307975" y="-669925"/>
            <a:ext cx="2124075" cy="1724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274369637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4523" y="1621368"/>
            <a:ext cx="10611555" cy="3364088"/>
          </a:xfrm>
        </p:spPr>
        <p:txBody>
          <a:bodyPr>
            <a:noAutofit/>
          </a:bodyPr>
          <a:lstStyle/>
          <a:p>
            <a:pPr algn="just"/>
            <a:r>
              <a:rPr lang="pt-BR" sz="3100" dirty="0">
                <a:latin typeface="Times New Roman" panose="02020603050405020304" pitchFamily="18" charset="0"/>
                <a:cs typeface="Times New Roman" panose="02020603050405020304" pitchFamily="18" charset="0"/>
              </a:rPr>
              <a:t>Caso o segundo travessão coincida com uma vírgula ou um ponto e vírgula, esses sinais devem ficar após o travessão:                        A Justiça de São Paulo realizou recentemente o primeiro interrogatório em que o réu, preso no Centro de Detenção Provisória − região leste da cidade −, respondeu ao Juiz da 30ª Vara Criminal − região oeste.</a:t>
            </a:r>
          </a:p>
        </p:txBody>
      </p:sp>
    </p:spTree>
    <p:extLst>
      <p:ext uri="{BB962C8B-B14F-4D97-AF65-F5344CB8AC3E}">
        <p14:creationId xmlns:p14="http://schemas.microsoft.com/office/powerpoint/2010/main" val="169503458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1512" y="2325514"/>
            <a:ext cx="10566400" cy="2698046"/>
          </a:xfrm>
        </p:spPr>
        <p:txBody>
          <a:bodyPr>
            <a:noAutofit/>
          </a:bodyPr>
          <a:lstStyle/>
          <a:p>
            <a:pPr algn="just"/>
            <a:r>
              <a:rPr lang="pt-BR" sz="3100" dirty="0">
                <a:latin typeface="Times New Roman" panose="02020603050405020304" pitchFamily="18" charset="0"/>
                <a:cs typeface="Times New Roman" panose="02020603050405020304" pitchFamily="18" charset="0"/>
              </a:rPr>
              <a:t>Usa-se travessão simples se a expressão explicativa termina o período: O</a:t>
            </a:r>
            <a:r>
              <a:rPr lang="pt-BR" sz="3100" dirty="0">
                <a:solidFill>
                  <a:srgbClr val="0070C0"/>
                </a:solidFill>
                <a:latin typeface="Times New Roman" panose="02020603050405020304" pitchFamily="18" charset="0"/>
                <a:cs typeface="Times New Roman" panose="02020603050405020304" pitchFamily="18" charset="0"/>
              </a:rPr>
              <a:t> 9</a:t>
            </a:r>
            <a:r>
              <a:rPr lang="pt-BR" sz="3100" u="sng" baseline="30000" dirty="0">
                <a:solidFill>
                  <a:srgbClr val="0070C0"/>
                </a:solidFill>
                <a:latin typeface="Times New Roman" panose="02020603050405020304" pitchFamily="18" charset="0"/>
                <a:cs typeface="Times New Roman" panose="02020603050405020304" pitchFamily="18" charset="0"/>
              </a:rPr>
              <a:t>0</a:t>
            </a:r>
            <a:r>
              <a:rPr lang="pt-BR" sz="3100" dirty="0">
                <a:solidFill>
                  <a:srgbClr val="0070C0"/>
                </a:solidFill>
                <a:latin typeface="Times New Roman" panose="02020603050405020304" pitchFamily="18" charset="0"/>
                <a:cs typeface="Times New Roman" panose="02020603050405020304" pitchFamily="18" charset="0"/>
              </a:rPr>
              <a:t> </a:t>
            </a:r>
            <a:r>
              <a:rPr lang="pt-BR" sz="3100" dirty="0">
                <a:latin typeface="Times New Roman" panose="02020603050405020304" pitchFamily="18" charset="0"/>
                <a:cs typeface="Times New Roman" panose="02020603050405020304" pitchFamily="18" charset="0"/>
              </a:rPr>
              <a:t>Encontro do Colégio Permanente de Presidentes de Tribunais de Justiça do Brasil tratou de questões relevantes para a magistratura − questões de todo voltadas para a efetividade do processo judicial. </a:t>
            </a:r>
          </a:p>
        </p:txBody>
      </p:sp>
    </p:spTree>
    <p:extLst>
      <p:ext uri="{BB962C8B-B14F-4D97-AF65-F5344CB8AC3E}">
        <p14:creationId xmlns:p14="http://schemas.microsoft.com/office/powerpoint/2010/main" val="89059393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46667" y="2449688"/>
            <a:ext cx="10524595" cy="2794783"/>
          </a:xfrm>
        </p:spPr>
        <p:txBody>
          <a:bodyPr>
            <a:normAutofit/>
          </a:bodyPr>
          <a:lstStyle/>
          <a:p>
            <a:pPr marL="0" indent="0" algn="just">
              <a:buNone/>
            </a:pPr>
            <a:r>
              <a:rPr lang="pt-BR" sz="3100" dirty="0">
                <a:ln w="3175" cmpd="sng">
                  <a:noFill/>
                </a:ln>
                <a:latin typeface="Times New Roman" panose="02020603050405020304" pitchFamily="18" charset="0"/>
                <a:ea typeface="+mj-ea"/>
                <a:cs typeface="Times New Roman" panose="02020603050405020304" pitchFamily="18" charset="0"/>
              </a:rPr>
              <a:t>Uma breve pausa no discurso de um texto, há diversas funções que esse sinal de pontuação pode realizar. Sabemos que, principalmente durante o ensino fundamental, os dois pontos são extremamente relacionados a momentos do texto em que existirá um discurso direto.</a:t>
            </a:r>
          </a:p>
        </p:txBody>
      </p:sp>
      <p:sp>
        <p:nvSpPr>
          <p:cNvPr id="5" name="Título 1"/>
          <p:cNvSpPr txBox="1">
            <a:spLocks/>
          </p:cNvSpPr>
          <p:nvPr/>
        </p:nvSpPr>
        <p:spPr>
          <a:xfrm>
            <a:off x="1295402" y="9821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t>DOIS PONTOS</a:t>
            </a:r>
            <a:endParaRPr lang="pt-B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287348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46668" y="2404532"/>
            <a:ext cx="10543822" cy="3278089"/>
          </a:xfrm>
        </p:spPr>
        <p:txBody>
          <a:bodyPr>
            <a:normAutofit/>
          </a:bodyPr>
          <a:lstStyle/>
          <a:p>
            <a:pPr marL="0" indent="0" algn="just">
              <a:buNone/>
            </a:pPr>
            <a:r>
              <a:rPr lang="pt-BR" sz="3100" dirty="0">
                <a:ln w="3175" cmpd="sng">
                  <a:noFill/>
                </a:ln>
                <a:latin typeface="Times New Roman" panose="02020603050405020304" pitchFamily="18" charset="0"/>
                <a:ea typeface="+mj-ea"/>
                <a:cs typeface="Times New Roman" panose="02020603050405020304" pitchFamily="18" charset="0"/>
              </a:rPr>
              <a:t>Emprega-se este sinal de pontuação para introduzir citações, marcar enunciados de diálogo e indicar um esclarecimento, um resumo ou uma consequência do que se afirmou. </a:t>
            </a:r>
          </a:p>
        </p:txBody>
      </p:sp>
      <p:sp>
        <p:nvSpPr>
          <p:cNvPr id="5" name="Título 1"/>
          <p:cNvSpPr txBox="1">
            <a:spLocks/>
          </p:cNvSpPr>
          <p:nvPr/>
        </p:nvSpPr>
        <p:spPr>
          <a:xfrm>
            <a:off x="1295402" y="9821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t>DOIS PONTOS</a:t>
            </a:r>
            <a:endParaRPr lang="pt-B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23970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46667" y="2449689"/>
            <a:ext cx="10448939" cy="2936842"/>
          </a:xfrm>
        </p:spPr>
        <p:txBody>
          <a:bodyPr>
            <a:normAutofit/>
          </a:bodyPr>
          <a:lstStyle/>
          <a:p>
            <a:pPr marL="0" indent="0" algn="just">
              <a:buNone/>
            </a:pPr>
            <a:r>
              <a:rPr lang="pt-BR" sz="3100" dirty="0">
                <a:ln w="3175" cmpd="sng">
                  <a:noFill/>
                </a:ln>
                <a:latin typeface="Times New Roman" panose="02020603050405020304" pitchFamily="18" charset="0"/>
                <a:ea typeface="+mj-ea"/>
                <a:cs typeface="Times New Roman" panose="02020603050405020304" pitchFamily="18" charset="0"/>
              </a:rPr>
              <a:t>Empregam-se aspas duplas para indicar citação ou transcrição com até três linhas (dentro do texto); empregam-se aspas simples para transcrição inserida no trecho que se está citando: Segundo o advogado, “não foi dada ao paciente chance de defesa, por isso ‘injustamente condenado’”.</a:t>
            </a:r>
          </a:p>
        </p:txBody>
      </p:sp>
      <p:sp>
        <p:nvSpPr>
          <p:cNvPr id="4" name="Título 1"/>
          <p:cNvSpPr txBox="1">
            <a:spLocks/>
          </p:cNvSpPr>
          <p:nvPr/>
        </p:nvSpPr>
        <p:spPr>
          <a:xfrm>
            <a:off x="1295402" y="9821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t>ASPAS</a:t>
            </a:r>
            <a:endParaRPr lang="pt-B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067796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78933" y="2344865"/>
            <a:ext cx="10611556" cy="4146247"/>
          </a:xfrm>
        </p:spPr>
        <p:txBody>
          <a:bodyPr>
            <a:normAutofit/>
          </a:bodyPr>
          <a:lstStyle/>
          <a:p>
            <a:pPr marL="0" indent="0" algn="just">
              <a:buNone/>
            </a:pPr>
            <a:r>
              <a:rPr lang="pt-BR" sz="3100" dirty="0">
                <a:ln w="3175" cmpd="sng">
                  <a:noFill/>
                </a:ln>
                <a:latin typeface="Times New Roman" panose="02020603050405020304" pitchFamily="18" charset="0"/>
                <a:ea typeface="+mj-ea"/>
                <a:cs typeface="Times New Roman" panose="02020603050405020304" pitchFamily="18" charset="0"/>
              </a:rPr>
              <a:t>Após dois-pontos (dentro do texto), fecham-se as aspas depois do ponto-final (ou outro sinal que encerre o período) da citação inserida: Eis o teor da decisão impugnada: “Requer o Ministério Público do Estado do Paraná a suspensão da decisão [...] Isso posto, defiro o pedido para suspender a liminar concedida nos autos do Ag n. 2001.00245-1.”; Aduz ser aplicável ao caso a Súmula n. 350/STJ, que assim dispõe: “O ICMS não incide sobre o serviço de habilitação de telefone celular.”</a:t>
            </a:r>
          </a:p>
        </p:txBody>
      </p:sp>
      <p:sp>
        <p:nvSpPr>
          <p:cNvPr id="4" name="Título 1"/>
          <p:cNvSpPr txBox="1">
            <a:spLocks/>
          </p:cNvSpPr>
          <p:nvPr/>
        </p:nvSpPr>
        <p:spPr>
          <a:xfrm>
            <a:off x="1295402" y="9821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t>ASPAS</a:t>
            </a:r>
            <a:endParaRPr lang="pt-B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919288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5377" y="2356151"/>
            <a:ext cx="10509955" cy="3525358"/>
          </a:xfrm>
        </p:spPr>
        <p:txBody>
          <a:bodyPr>
            <a:noAutofit/>
          </a:bodyPr>
          <a:lstStyle/>
          <a:p>
            <a:pPr marL="0" indent="0" algn="just">
              <a:buNone/>
            </a:pPr>
            <a:r>
              <a:rPr lang="pt-BR" sz="3100" dirty="0">
                <a:ln w="3175" cmpd="sng">
                  <a:noFill/>
                </a:ln>
                <a:latin typeface="Times New Roman" panose="02020603050405020304" pitchFamily="18" charset="0"/>
                <a:ea typeface="+mj-ea"/>
                <a:cs typeface="Times New Roman" panose="02020603050405020304" pitchFamily="18" charset="0"/>
              </a:rPr>
              <a:t>Quando, porém, a citação é inserida no corpo de um parágrafo, como uma continuidade da ideia daquele que está escrevendo (dentro do texto), o ponto-final (ou outro sinal) é colocado após as aspas para indicar o fecho do texto atual: Em sua petição, pleiteou, liminarmente, a suspensão “do ato de cassação e de todos os seus efeitos até o julgamento final da ação, a fim de que possa o impetrante retomar o exercício do cargo”.</a:t>
            </a:r>
          </a:p>
        </p:txBody>
      </p:sp>
      <p:sp>
        <p:nvSpPr>
          <p:cNvPr id="5" name="Título 1"/>
          <p:cNvSpPr txBox="1">
            <a:spLocks/>
          </p:cNvSpPr>
          <p:nvPr/>
        </p:nvSpPr>
        <p:spPr>
          <a:xfrm>
            <a:off x="1295402" y="9821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t>ASPAS</a:t>
            </a:r>
            <a:endParaRPr lang="pt-B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706953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12018" y="2528711"/>
            <a:ext cx="10522025" cy="3635022"/>
          </a:xfrm>
        </p:spPr>
        <p:txBody>
          <a:bodyPr>
            <a:noAutofit/>
          </a:bodyPr>
          <a:lstStyle/>
          <a:p>
            <a:pPr marL="0" indent="0" algn="just">
              <a:buNone/>
            </a:pPr>
            <a:r>
              <a:rPr lang="pt-BR" sz="3100" dirty="0">
                <a:ln w="3175" cmpd="sng">
                  <a:noFill/>
                </a:ln>
                <a:latin typeface="Times New Roman" panose="02020603050405020304" pitchFamily="18" charset="0"/>
                <a:ea typeface="+mj-ea"/>
                <a:cs typeface="Times New Roman" panose="02020603050405020304" pitchFamily="18" charset="0"/>
              </a:rPr>
              <a:t>O ponto e vírgula, em princípio, separa estruturas coordenadas já portadoras de vírgulas internas. É também usado em lugar da vírgula para dar ênfase ao que se quer dizer.</a:t>
            </a:r>
          </a:p>
          <a:p>
            <a:pPr marL="0" indent="0" algn="just">
              <a:buNone/>
            </a:pPr>
            <a:r>
              <a:rPr lang="pt-BR" sz="3100" dirty="0">
                <a:ln w="3175" cmpd="sng">
                  <a:noFill/>
                </a:ln>
                <a:latin typeface="Times New Roman" panose="02020603050405020304" pitchFamily="18" charset="0"/>
                <a:ea typeface="+mj-ea"/>
                <a:cs typeface="Times New Roman" panose="02020603050405020304" pitchFamily="18" charset="0"/>
              </a:rPr>
              <a:t>Vale-se do sinal para orações independentes (coordenadas):                        O Sindicato impetrou mandado de segurança com pedido de liminar; o Estado do Pará interpôs agravo regimental contra a decisão, o qual não foi ainda apreciado pelo órgão especial. </a:t>
            </a:r>
          </a:p>
        </p:txBody>
      </p:sp>
      <p:sp>
        <p:nvSpPr>
          <p:cNvPr id="4" name="Título 1"/>
          <p:cNvSpPr txBox="1">
            <a:spLocks/>
          </p:cNvSpPr>
          <p:nvPr/>
        </p:nvSpPr>
        <p:spPr>
          <a:xfrm>
            <a:off x="1295402" y="9821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a:t>PONTO E VÍRGULA</a:t>
            </a:r>
            <a:endParaRPr lang="pt-B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775510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33386" y="2472466"/>
            <a:ext cx="10623235" cy="2618824"/>
          </a:xfrm>
        </p:spPr>
        <p:txBody>
          <a:bodyPr>
            <a:normAutofit/>
          </a:bodyPr>
          <a:lstStyle/>
          <a:p>
            <a:pPr marL="0" indent="0" algn="just">
              <a:buNone/>
            </a:pPr>
            <a:r>
              <a:rPr lang="pt-BR" sz="3100" dirty="0">
                <a:ln w="3175" cmpd="sng">
                  <a:noFill/>
                </a:ln>
                <a:latin typeface="Times New Roman" panose="02020603050405020304" pitchFamily="18" charset="0"/>
                <a:ea typeface="+mj-ea"/>
                <a:cs typeface="Times New Roman" panose="02020603050405020304" pitchFamily="18" charset="0"/>
              </a:rPr>
              <a:t>Quando as orações são de pequena extensão, basta a vírgula para separá-las: As crianças corriam, os pais conversavam, os garçons se equilibravam com bandejas, e os seguranças observavam o movimento atentamente.</a:t>
            </a:r>
          </a:p>
        </p:txBody>
      </p:sp>
      <p:sp>
        <p:nvSpPr>
          <p:cNvPr id="5" name="Título 1"/>
          <p:cNvSpPr txBox="1">
            <a:spLocks/>
          </p:cNvSpPr>
          <p:nvPr/>
        </p:nvSpPr>
        <p:spPr>
          <a:xfrm>
            <a:off x="1447802" y="11345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a:t>PONTO E VÍRGULA</a:t>
            </a:r>
            <a:endParaRPr lang="pt-B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353005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24090" y="2494844"/>
            <a:ext cx="10555110" cy="3578577"/>
          </a:xfrm>
        </p:spPr>
        <p:txBody>
          <a:bodyPr>
            <a:normAutofit/>
          </a:bodyPr>
          <a:lstStyle/>
          <a:p>
            <a:pPr marL="0" indent="0" algn="just">
              <a:buNone/>
            </a:pPr>
            <a:r>
              <a:rPr lang="pt-BR" sz="3100" dirty="0">
                <a:ln w="3175" cmpd="sng">
                  <a:noFill/>
                </a:ln>
                <a:latin typeface="Times New Roman" panose="02020603050405020304" pitchFamily="18" charset="0"/>
                <a:ea typeface="+mj-ea"/>
                <a:cs typeface="Times New Roman" panose="02020603050405020304" pitchFamily="18" charset="0"/>
              </a:rPr>
              <a:t>Para separar as partes de um período quando pelo menos uma delas está subdividida por vírgula(s): Visitamos o Museu JK; ela, o Palácio do Planalto; Manaíra, Jacumã e Tambaú são praias da Paraíba; </a:t>
            </a:r>
            <a:r>
              <a:rPr lang="pt-BR" sz="3100" dirty="0" err="1">
                <a:ln w="3175" cmpd="sng">
                  <a:noFill/>
                </a:ln>
                <a:latin typeface="Times New Roman" panose="02020603050405020304" pitchFamily="18" charset="0"/>
                <a:ea typeface="+mj-ea"/>
                <a:cs typeface="Times New Roman" panose="02020603050405020304" pitchFamily="18" charset="0"/>
              </a:rPr>
              <a:t>Itaguaíba</a:t>
            </a:r>
            <a:r>
              <a:rPr lang="pt-BR" sz="3100" dirty="0">
                <a:ln w="3175" cmpd="sng">
                  <a:noFill/>
                </a:ln>
                <a:latin typeface="Times New Roman" panose="02020603050405020304" pitchFamily="18" charset="0"/>
                <a:ea typeface="+mj-ea"/>
                <a:cs typeface="Times New Roman" panose="02020603050405020304" pitchFamily="18" charset="0"/>
              </a:rPr>
              <a:t>, Enseada e </a:t>
            </a:r>
            <a:r>
              <a:rPr lang="pt-BR" sz="3100" dirty="0" err="1">
                <a:ln w="3175" cmpd="sng">
                  <a:noFill/>
                </a:ln>
                <a:latin typeface="Times New Roman" panose="02020603050405020304" pitchFamily="18" charset="0"/>
                <a:ea typeface="+mj-ea"/>
                <a:cs typeface="Times New Roman" panose="02020603050405020304" pitchFamily="18" charset="0"/>
              </a:rPr>
              <a:t>Perequê</a:t>
            </a:r>
            <a:r>
              <a:rPr lang="pt-BR" sz="3100" dirty="0">
                <a:ln w="3175" cmpd="sng">
                  <a:noFill/>
                </a:ln>
                <a:latin typeface="Times New Roman" panose="02020603050405020304" pitchFamily="18" charset="0"/>
                <a:ea typeface="+mj-ea"/>
                <a:cs typeface="Times New Roman" panose="02020603050405020304" pitchFamily="18" charset="0"/>
              </a:rPr>
              <a:t>, de São Paulo. </a:t>
            </a:r>
          </a:p>
          <a:p>
            <a:pPr marL="0" indent="0" algn="just">
              <a:buNone/>
            </a:pPr>
            <a:r>
              <a:rPr lang="pt-BR" sz="3100" dirty="0">
                <a:ln w="3175" cmpd="sng">
                  <a:noFill/>
                </a:ln>
                <a:latin typeface="Times New Roman" panose="02020603050405020304" pitchFamily="18" charset="0"/>
                <a:ea typeface="+mj-ea"/>
                <a:cs typeface="Times New Roman" panose="02020603050405020304" pitchFamily="18" charset="0"/>
              </a:rPr>
              <a:t>Para separar os itens de documentos, leis, portarias, regulamentos, decretos, enumerações, etc.:</a:t>
            </a:r>
          </a:p>
        </p:txBody>
      </p:sp>
      <p:sp>
        <p:nvSpPr>
          <p:cNvPr id="5" name="Título 1"/>
          <p:cNvSpPr txBox="1">
            <a:spLocks/>
          </p:cNvSpPr>
          <p:nvPr/>
        </p:nvSpPr>
        <p:spPr>
          <a:xfrm>
            <a:off x="1295402" y="9821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a:t>PONTO E VÍRGULA</a:t>
            </a:r>
            <a:endParaRPr lang="pt-B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95574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66750" y="664163"/>
            <a:ext cx="10934699" cy="5262979"/>
          </a:xfrm>
          <a:prstGeom prst="rect">
            <a:avLst/>
          </a:prstGeom>
          <a:solidFill>
            <a:srgbClr val="E3A3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990600" marR="0" lvl="0" indent="-990600"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a:ln>
                  <a:noFill/>
                </a:ln>
                <a:solidFill>
                  <a:srgbClr val="666666"/>
                </a:solidFill>
                <a:effectLst/>
                <a:cs typeface="Arial" panose="020B0604020202020204" pitchFamily="34" charset="0"/>
              </a:rPr>
              <a:t>    “Pomba! Um… um… Que cabeça a minha. A palavra me escapou por completo. É uma coisa simples, conhecidíssima.”</a:t>
            </a:r>
            <a:endParaRPr kumimoji="0" lang="pt-BR" altLang="pt-BR" sz="28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a:ln>
                  <a:noFill/>
                </a:ln>
                <a:solidFill>
                  <a:srgbClr val="666666"/>
                </a:solidFill>
                <a:effectLst/>
                <a:cs typeface="Arial" panose="020B0604020202020204" pitchFamily="34" charset="0"/>
              </a:rPr>
              <a:t>        “Sim senhor.”</a:t>
            </a:r>
            <a:endParaRPr kumimoji="0" lang="pt-BR" altLang="pt-BR" sz="28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a:ln>
                  <a:noFill/>
                </a:ln>
                <a:solidFill>
                  <a:srgbClr val="666666"/>
                </a:solidFill>
                <a:effectLst/>
                <a:cs typeface="Arial" panose="020B0604020202020204" pitchFamily="34" charset="0"/>
              </a:rPr>
              <a:t>        “O senhor vai dar risada quando souber.”</a:t>
            </a:r>
            <a:endParaRPr kumimoji="0" lang="pt-BR" altLang="pt-BR" sz="28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a:ln>
                  <a:noFill/>
                </a:ln>
                <a:solidFill>
                  <a:srgbClr val="666666"/>
                </a:solidFill>
                <a:effectLst/>
                <a:cs typeface="Arial" panose="020B0604020202020204" pitchFamily="34" charset="0"/>
              </a:rPr>
              <a:t>        “Sim senhor.”</a:t>
            </a:r>
            <a:endParaRPr kumimoji="0" lang="pt-BR" altLang="pt-BR" sz="28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a:ln>
                  <a:noFill/>
                </a:ln>
                <a:solidFill>
                  <a:srgbClr val="666666"/>
                </a:solidFill>
                <a:effectLst/>
                <a:cs typeface="Arial" panose="020B0604020202020204" pitchFamily="34" charset="0"/>
              </a:rPr>
              <a:t>        “Olha, é pontuda, certo?”</a:t>
            </a:r>
            <a:endParaRPr kumimoji="0" lang="pt-BR" altLang="pt-BR" sz="28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a:ln>
                  <a:noFill/>
                </a:ln>
                <a:solidFill>
                  <a:srgbClr val="666666"/>
                </a:solidFill>
                <a:effectLst/>
                <a:cs typeface="Arial" panose="020B0604020202020204" pitchFamily="34" charset="0"/>
              </a:rPr>
              <a:t>        “O quê, cavalheiro?”</a:t>
            </a:r>
            <a:endParaRPr kumimoji="0" lang="pt-BR" altLang="pt-BR" sz="28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a:ln>
                  <a:noFill/>
                </a:ln>
                <a:solidFill>
                  <a:srgbClr val="666666"/>
                </a:solidFill>
                <a:effectLst/>
                <a:cs typeface="Arial" panose="020B0604020202020204" pitchFamily="34" charset="0"/>
              </a:rPr>
              <a:t>        “Isso que eu quero. Tem uma ponta assim, entende?</a:t>
            </a:r>
          </a:p>
          <a:p>
            <a:pPr marL="0" marR="0" lvl="0" indent="0" algn="just" defTabSz="914400" rtl="0" eaLnBrk="0" fontAlgn="base" latinLnBrk="0" hangingPunct="0">
              <a:lnSpc>
                <a:spcPct val="100000"/>
              </a:lnSpc>
              <a:spcBef>
                <a:spcPct val="0"/>
              </a:spcBef>
              <a:spcAft>
                <a:spcPct val="0"/>
              </a:spcAft>
              <a:buClrTx/>
              <a:buSzTx/>
              <a:buFontTx/>
              <a:buNone/>
              <a:tabLst/>
            </a:pPr>
            <a:endParaRPr lang="pt-BR" altLang="pt-BR" sz="2800" dirty="0">
              <a:solidFill>
                <a:srgbClr val="666666"/>
              </a:solidFill>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2800" b="0" i="0" u="none" strike="noStrike" cap="none" normalizeH="0" baseline="0" dirty="0">
              <a:ln>
                <a:noFill/>
              </a:ln>
              <a:solidFill>
                <a:srgbClr val="666666"/>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2800"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139487745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01511" y="2556932"/>
            <a:ext cx="10543822" cy="3318936"/>
          </a:xfrm>
        </p:spPr>
        <p:txBody>
          <a:bodyPr>
            <a:normAutofit/>
          </a:bodyPr>
          <a:lstStyle/>
          <a:p>
            <a:pPr marL="0" indent="0" algn="just">
              <a:buNone/>
            </a:pPr>
            <a:r>
              <a:rPr lang="pt-BR" sz="3100" dirty="0">
                <a:ln w="3175" cmpd="sng">
                  <a:noFill/>
                </a:ln>
                <a:latin typeface="Times New Roman" panose="02020603050405020304" pitchFamily="18" charset="0"/>
                <a:ea typeface="+mj-ea"/>
                <a:cs typeface="Times New Roman" panose="02020603050405020304" pitchFamily="18" charset="0"/>
              </a:rPr>
              <a:t>Sem virtude, perece a democracia; o que mantém o governo despótico é o medo. As leis, em qualquer caso, não podem ser infringidas; mesmo em caso de dúvida, portanto, elas devem ser respeitadas.</a:t>
            </a:r>
          </a:p>
        </p:txBody>
      </p:sp>
      <p:sp>
        <p:nvSpPr>
          <p:cNvPr id="5" name="Título 1"/>
          <p:cNvSpPr txBox="1">
            <a:spLocks/>
          </p:cNvSpPr>
          <p:nvPr/>
        </p:nvSpPr>
        <p:spPr>
          <a:xfrm>
            <a:off x="1295402" y="9821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t>PONTO E VÍRGULA</a:t>
            </a:r>
            <a:endParaRPr lang="pt-B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07668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24089" y="2472267"/>
            <a:ext cx="10509955" cy="3736622"/>
          </a:xfrm>
        </p:spPr>
        <p:txBody>
          <a:bodyPr>
            <a:noAutofit/>
          </a:bodyPr>
          <a:lstStyle/>
          <a:p>
            <a:pPr marL="0" indent="0" algn="just">
              <a:buNone/>
            </a:pPr>
            <a:r>
              <a:rPr lang="pt-BR" sz="2800" dirty="0">
                <a:ln w="3175" cmpd="sng">
                  <a:noFill/>
                </a:ln>
                <a:latin typeface="Times New Roman" panose="02020603050405020304" pitchFamily="18" charset="0"/>
                <a:ea typeface="+mj-ea"/>
                <a:cs typeface="Times New Roman" panose="02020603050405020304" pitchFamily="18" charset="0"/>
              </a:rPr>
              <a:t>Para separar os considerandos, com exceção do último, que integram o preâmbulo de um texto oficial (decreto, portaria, sentença, ato, acórdão ou documento semelhante): O PRESIDENTE DO SUPERIOR TRIBUNAL DE JUSTIÇA, usando de suas atribuições regimentais e </a:t>
            </a:r>
          </a:p>
          <a:p>
            <a:pPr marL="0" indent="0">
              <a:buNone/>
            </a:pPr>
            <a:r>
              <a:rPr lang="pt-BR" sz="2800" dirty="0">
                <a:ln w="3175" cmpd="sng">
                  <a:noFill/>
                </a:ln>
                <a:latin typeface="Times New Roman" panose="02020603050405020304" pitchFamily="18" charset="0"/>
                <a:ea typeface="+mj-ea"/>
                <a:cs typeface="Times New Roman" panose="02020603050405020304" pitchFamily="18" charset="0"/>
              </a:rPr>
              <a:t>CONSIDERANDO ...; </a:t>
            </a:r>
          </a:p>
          <a:p>
            <a:pPr marL="0" indent="0">
              <a:buNone/>
            </a:pPr>
            <a:r>
              <a:rPr lang="pt-BR" sz="2800" dirty="0">
                <a:ln w="3175" cmpd="sng">
                  <a:noFill/>
                </a:ln>
                <a:latin typeface="Times New Roman" panose="02020603050405020304" pitchFamily="18" charset="0"/>
                <a:ea typeface="+mj-ea"/>
                <a:cs typeface="Times New Roman" panose="02020603050405020304" pitchFamily="18" charset="0"/>
              </a:rPr>
              <a:t>CONSIDERANDO ...; </a:t>
            </a:r>
          </a:p>
          <a:p>
            <a:pPr marL="0" indent="0">
              <a:buNone/>
            </a:pPr>
            <a:r>
              <a:rPr lang="pt-BR" sz="2800" dirty="0">
                <a:ln w="3175" cmpd="sng">
                  <a:noFill/>
                </a:ln>
                <a:latin typeface="Times New Roman" panose="02020603050405020304" pitchFamily="18" charset="0"/>
                <a:ea typeface="+mj-ea"/>
                <a:cs typeface="Times New Roman" panose="02020603050405020304" pitchFamily="18" charset="0"/>
              </a:rPr>
              <a:t>CONSIDERANDO ...,</a:t>
            </a:r>
          </a:p>
        </p:txBody>
      </p:sp>
      <p:sp>
        <p:nvSpPr>
          <p:cNvPr id="5" name="Título 1"/>
          <p:cNvSpPr txBox="1">
            <a:spLocks/>
          </p:cNvSpPr>
          <p:nvPr/>
        </p:nvSpPr>
        <p:spPr>
          <a:xfrm>
            <a:off x="1295402" y="9821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a:t>PONTO E VÍRGULA</a:t>
            </a:r>
            <a:endParaRPr lang="pt-B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190122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a:latin typeface="Arial" panose="020B0604020202020204" pitchFamily="34" charset="0"/>
                <a:cs typeface="Arial" panose="020B0604020202020204" pitchFamily="34" charset="0"/>
              </a:rPr>
              <a:t>PRÁTICA...</a:t>
            </a:r>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val="44886409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1085850"/>
            <a:ext cx="9258298" cy="1200149"/>
          </a:xfrm>
        </p:spPr>
        <p:txBody>
          <a:bodyPr>
            <a:normAutofit/>
          </a:bodyPr>
          <a:lstStyle/>
          <a:p>
            <a:r>
              <a:rPr lang="pt-BR" sz="3600" dirty="0">
                <a:latin typeface="Arial" panose="020B0604020202020204" pitchFamily="34" charset="0"/>
                <a:cs typeface="Arial" panose="020B0604020202020204" pitchFamily="34" charset="0"/>
              </a:rPr>
              <a:t>Situação Comunicativa 01</a:t>
            </a:r>
          </a:p>
        </p:txBody>
      </p:sp>
      <p:sp>
        <p:nvSpPr>
          <p:cNvPr id="3" name="Espaço Reservado para Conteúdo 2"/>
          <p:cNvSpPr>
            <a:spLocks noGrp="1"/>
          </p:cNvSpPr>
          <p:nvPr>
            <p:ph idx="1"/>
          </p:nvPr>
        </p:nvSpPr>
        <p:spPr/>
        <p:txBody>
          <a:bodyPr>
            <a:normAutofit fontScale="92500" lnSpcReduction="20000"/>
          </a:bodyPr>
          <a:lstStyle/>
          <a:p>
            <a:pPr marL="0" indent="0" algn="just">
              <a:buNone/>
            </a:pPr>
            <a:r>
              <a:rPr lang="pt-BR" sz="3000" dirty="0">
                <a:latin typeface="Arial" panose="020B0604020202020204" pitchFamily="34" charset="0"/>
                <a:cs typeface="Arial" panose="020B0604020202020204" pitchFamily="34" charset="0"/>
              </a:rPr>
              <a:t>Por  sua  vez o  artigo  7º  da  Lei 8080/1990 preceitua</a:t>
            </a:r>
          </a:p>
          <a:p>
            <a:pPr algn="just"/>
            <a:endParaRPr lang="pt-BR" sz="3000" dirty="0">
              <a:latin typeface="Arial" panose="020B0604020202020204" pitchFamily="34" charset="0"/>
              <a:cs typeface="Arial" panose="020B0604020202020204" pitchFamily="34" charset="0"/>
            </a:endParaRPr>
          </a:p>
          <a:p>
            <a:pPr marL="0" indent="0" algn="just">
              <a:buNone/>
            </a:pPr>
            <a:r>
              <a:rPr lang="pt-BR" sz="3000" dirty="0">
                <a:latin typeface="Arial" panose="020B0604020202020204" pitchFamily="34" charset="0"/>
                <a:cs typeface="Arial" panose="020B0604020202020204" pitchFamily="34" charset="0"/>
              </a:rPr>
              <a:t>Art 7º As ações e serviços públicos de saúde e os serviços privados contratados ou conveniados que integram o Sistema Único de Saúde SUS são desenvolvidos de acordo com as diretrizes previstas no art 198 da Constituição Federal obedecendo ainda aos seguintes princípios</a:t>
            </a:r>
          </a:p>
          <a:p>
            <a:endParaRPr lang="pt-BR" dirty="0"/>
          </a:p>
        </p:txBody>
      </p:sp>
    </p:spTree>
    <p:extLst>
      <p:ext uri="{BB962C8B-B14F-4D97-AF65-F5344CB8AC3E}">
        <p14:creationId xmlns:p14="http://schemas.microsoft.com/office/powerpoint/2010/main" val="137494634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a:latin typeface="Arial" panose="020B0604020202020204" pitchFamily="34" charset="0"/>
                <a:cs typeface="Arial" panose="020B0604020202020204" pitchFamily="34" charset="0"/>
              </a:rPr>
              <a:t>Situação Comunicativa 02</a:t>
            </a:r>
          </a:p>
        </p:txBody>
      </p:sp>
      <p:sp>
        <p:nvSpPr>
          <p:cNvPr id="3" name="Espaço Reservado para Conteúdo 2"/>
          <p:cNvSpPr>
            <a:spLocks noGrp="1"/>
          </p:cNvSpPr>
          <p:nvPr>
            <p:ph idx="1"/>
          </p:nvPr>
        </p:nvSpPr>
        <p:spPr/>
        <p:txBody>
          <a:bodyPr>
            <a:normAutofit/>
          </a:bodyPr>
          <a:lstStyle/>
          <a:p>
            <a:pPr marL="0" indent="0" algn="just">
              <a:buNone/>
            </a:pPr>
            <a:r>
              <a:rPr lang="pt-BR" sz="2800" dirty="0">
                <a:latin typeface="Arial" panose="020B0604020202020204" pitchFamily="34" charset="0"/>
                <a:cs typeface="Arial" panose="020B0604020202020204" pitchFamily="34" charset="0"/>
              </a:rPr>
              <a:t>Note-se que embora o SUS  Sistema Único de Saúde seja único é descentralizado e organizado de modo que cada ente da Federação União Estados e Municípios e cada órgão que compõe o SUS têm suas competências e suas responsabilidades previamente determinadas facilitando o planejamento e a destinação de recursos de modo a garantir </a:t>
            </a:r>
          </a:p>
        </p:txBody>
      </p:sp>
    </p:spTree>
    <p:extLst>
      <p:ext uri="{BB962C8B-B14F-4D97-AF65-F5344CB8AC3E}">
        <p14:creationId xmlns:p14="http://schemas.microsoft.com/office/powerpoint/2010/main" val="363761412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a:latin typeface="Arial" panose="020B0604020202020204" pitchFamily="34" charset="0"/>
                <a:cs typeface="Arial" panose="020B0604020202020204" pitchFamily="34" charset="0"/>
              </a:rPr>
              <a:t>Situação Comunicativa 02</a:t>
            </a:r>
          </a:p>
        </p:txBody>
      </p:sp>
      <p:sp>
        <p:nvSpPr>
          <p:cNvPr id="3" name="Espaço Reservado para Conteúdo 2"/>
          <p:cNvSpPr>
            <a:spLocks noGrp="1"/>
          </p:cNvSpPr>
          <p:nvPr>
            <p:ph idx="1"/>
          </p:nvPr>
        </p:nvSpPr>
        <p:spPr/>
        <p:txBody>
          <a:bodyPr>
            <a:normAutofit/>
          </a:bodyPr>
          <a:lstStyle/>
          <a:p>
            <a:pPr marL="0" indent="0" algn="just">
              <a:buNone/>
            </a:pPr>
            <a:r>
              <a:rPr lang="pt-BR" sz="2800" dirty="0">
                <a:latin typeface="Arial" panose="020B0604020202020204" pitchFamily="34" charset="0"/>
                <a:cs typeface="Arial" panose="020B0604020202020204" pitchFamily="34" charset="0"/>
              </a:rPr>
              <a:t>É oportuno transcrever a propósito as seguintes normas</a:t>
            </a:r>
          </a:p>
          <a:p>
            <a:pPr algn="just"/>
            <a:endParaRPr lang="pt-BR" sz="2800" dirty="0">
              <a:latin typeface="Arial" panose="020B0604020202020204" pitchFamily="34" charset="0"/>
              <a:cs typeface="Arial" panose="020B0604020202020204" pitchFamily="34" charset="0"/>
            </a:endParaRPr>
          </a:p>
          <a:p>
            <a:pPr marL="0" indent="0" algn="just">
              <a:buNone/>
            </a:pPr>
            <a:r>
              <a:rPr lang="pt-BR" sz="2800" b="1" dirty="0">
                <a:latin typeface="Arial" panose="020B0604020202020204" pitchFamily="34" charset="0"/>
                <a:cs typeface="Arial" panose="020B0604020202020204" pitchFamily="34" charset="0"/>
              </a:rPr>
              <a:t>Art 19 M</a:t>
            </a:r>
            <a:r>
              <a:rPr lang="pt-BR" sz="2800" dirty="0">
                <a:latin typeface="Arial" panose="020B0604020202020204" pitchFamily="34" charset="0"/>
                <a:cs typeface="Arial" panose="020B0604020202020204" pitchFamily="34" charset="0"/>
              </a:rPr>
              <a:t> A assistência terapêutica integral a que se refere a alínea </a:t>
            </a:r>
            <a:r>
              <a:rPr lang="pt-BR" sz="2800" i="1" dirty="0">
                <a:latin typeface="Arial" panose="020B0604020202020204" pitchFamily="34" charset="0"/>
                <a:cs typeface="Arial" panose="020B0604020202020204" pitchFamily="34" charset="0"/>
              </a:rPr>
              <a:t>d </a:t>
            </a:r>
            <a:r>
              <a:rPr lang="pt-BR" sz="2800" dirty="0">
                <a:latin typeface="Arial" panose="020B0604020202020204" pitchFamily="34" charset="0"/>
                <a:cs typeface="Arial" panose="020B0604020202020204" pitchFamily="34" charset="0"/>
              </a:rPr>
              <a:t>do inciso I do art 6</a:t>
            </a:r>
            <a:r>
              <a:rPr lang="pt-BR" sz="2800" u="sng" baseline="30000" dirty="0">
                <a:latin typeface="Arial" panose="020B0604020202020204" pitchFamily="34" charset="0"/>
                <a:cs typeface="Arial" panose="020B0604020202020204" pitchFamily="34" charset="0"/>
              </a:rPr>
              <a:t>o</a:t>
            </a:r>
            <a:r>
              <a:rPr lang="pt-BR" sz="2800" dirty="0">
                <a:latin typeface="Arial" panose="020B0604020202020204" pitchFamily="34" charset="0"/>
                <a:cs typeface="Arial" panose="020B0604020202020204" pitchFamily="34" charset="0"/>
              </a:rPr>
              <a:t> consiste em </a:t>
            </a:r>
            <a:r>
              <a:rPr lang="pt-BR" sz="2800" u="sng" dirty="0">
                <a:latin typeface="Arial" panose="020B0604020202020204" pitchFamily="34" charset="0"/>
                <a:cs typeface="Arial" panose="020B0604020202020204" pitchFamily="34" charset="0"/>
              </a:rPr>
              <a:t>Incluído pela Lei nº 12401 de 2011</a:t>
            </a:r>
            <a:endParaRPr lang="pt-BR" sz="2800" dirty="0">
              <a:latin typeface="Arial" panose="020B0604020202020204" pitchFamily="34" charset="0"/>
              <a:cs typeface="Arial" panose="020B0604020202020204" pitchFamily="34" charset="0"/>
            </a:endParaRPr>
          </a:p>
          <a:p>
            <a:pPr marL="0" indent="0" algn="just">
              <a:buNone/>
            </a:pP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675423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a:latin typeface="Arial" panose="020B0604020202020204" pitchFamily="34" charset="0"/>
                <a:cs typeface="Arial" panose="020B0604020202020204" pitchFamily="34" charset="0"/>
              </a:rPr>
              <a:t>Situação Comunicativa 02</a:t>
            </a:r>
          </a:p>
        </p:txBody>
      </p:sp>
      <p:sp>
        <p:nvSpPr>
          <p:cNvPr id="3" name="Espaço Reservado para Conteúdo 2"/>
          <p:cNvSpPr>
            <a:spLocks noGrp="1"/>
          </p:cNvSpPr>
          <p:nvPr>
            <p:ph idx="1"/>
          </p:nvPr>
        </p:nvSpPr>
        <p:spPr/>
        <p:txBody>
          <a:bodyPr>
            <a:normAutofit/>
          </a:bodyPr>
          <a:lstStyle/>
          <a:p>
            <a:pPr marL="0" indent="0" algn="just">
              <a:buNone/>
            </a:pPr>
            <a:r>
              <a:rPr lang="pt-BR" sz="2800" dirty="0">
                <a:latin typeface="Arial" panose="020B0604020202020204" pitchFamily="34" charset="0"/>
                <a:cs typeface="Arial" panose="020B0604020202020204" pitchFamily="34" charset="0"/>
              </a:rPr>
              <a:t>I dispensação de medicamentos e produtos de interesse para a saúde cuja prescrição esteja em conformidade com as diretrizes terapêuticas definidas em protocolo clínico para a doença ou o agravo à saúde a ser tratado ou na falta do protocolo em conformidade com o disposto no art 19P </a:t>
            </a:r>
            <a:r>
              <a:rPr lang="pt-BR" sz="2800" u="sng" dirty="0">
                <a:latin typeface="Arial" panose="020B0604020202020204" pitchFamily="34" charset="0"/>
                <a:cs typeface="Arial" panose="020B0604020202020204" pitchFamily="34" charset="0"/>
              </a:rPr>
              <a:t>Incluído pela Lei nº 12401 de 2011</a:t>
            </a:r>
            <a:endParaRPr lang="pt-BR" sz="2800" dirty="0">
              <a:latin typeface="Arial" panose="020B0604020202020204" pitchFamily="34" charset="0"/>
              <a:cs typeface="Arial" panose="020B0604020202020204" pitchFamily="34" charset="0"/>
            </a:endParaRPr>
          </a:p>
          <a:p>
            <a:pPr marL="0" indent="0" algn="just">
              <a:buNone/>
            </a:pP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910418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a:latin typeface="Arial" panose="020B0604020202020204" pitchFamily="34" charset="0"/>
                <a:cs typeface="Arial" panose="020B0604020202020204" pitchFamily="34" charset="0"/>
              </a:rPr>
              <a:t>Situação Comunicativa 02</a:t>
            </a:r>
          </a:p>
        </p:txBody>
      </p:sp>
      <p:sp>
        <p:nvSpPr>
          <p:cNvPr id="3" name="Espaço Reservado para Conteúdo 2"/>
          <p:cNvSpPr>
            <a:spLocks noGrp="1"/>
          </p:cNvSpPr>
          <p:nvPr>
            <p:ph idx="1"/>
          </p:nvPr>
        </p:nvSpPr>
        <p:spPr/>
        <p:txBody>
          <a:bodyPr>
            <a:normAutofit/>
          </a:bodyPr>
          <a:lstStyle/>
          <a:p>
            <a:pPr marL="0" indent="0" algn="just">
              <a:buNone/>
            </a:pPr>
            <a:r>
              <a:rPr lang="pt-BR" sz="2800" dirty="0">
                <a:latin typeface="Arial" panose="020B0604020202020204" pitchFamily="34" charset="0"/>
                <a:cs typeface="Arial" panose="020B0604020202020204" pitchFamily="34" charset="0"/>
              </a:rPr>
              <a:t>II  oferta de procedimentos terapêuticos em regime domiciliar  ambulatorial e hospitalar constantes de tabelas elaboradas pelo gestor federal do Sistema Único de Saúde  SUS realizados no território nacional por serviço próprio conveniado ou contratado</a:t>
            </a:r>
          </a:p>
          <a:p>
            <a:pPr marL="0" indent="0" algn="just">
              <a:buNone/>
            </a:pP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064431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886881"/>
            <a:ext cx="9601196" cy="1303867"/>
          </a:xfrm>
        </p:spPr>
        <p:txBody>
          <a:bodyPr>
            <a:normAutofit/>
          </a:bodyPr>
          <a:lstStyle/>
          <a:p>
            <a:r>
              <a:rPr lang="pt-BR" sz="3600" dirty="0">
                <a:latin typeface="Arial" panose="020B0604020202020204" pitchFamily="34" charset="0"/>
                <a:cs typeface="Arial" panose="020B0604020202020204" pitchFamily="34" charset="0"/>
              </a:rPr>
              <a:t>Situação Comunicativa 03</a:t>
            </a:r>
          </a:p>
        </p:txBody>
      </p:sp>
      <p:sp>
        <p:nvSpPr>
          <p:cNvPr id="3" name="Espaço Reservado para Conteúdo 2"/>
          <p:cNvSpPr>
            <a:spLocks noGrp="1"/>
          </p:cNvSpPr>
          <p:nvPr>
            <p:ph idx="1"/>
          </p:nvPr>
        </p:nvSpPr>
        <p:spPr>
          <a:xfrm>
            <a:off x="1295402" y="2419348"/>
            <a:ext cx="9601196" cy="3714752"/>
          </a:xfrm>
        </p:spPr>
        <p:txBody>
          <a:bodyPr>
            <a:noAutofit/>
          </a:bodyPr>
          <a:lstStyle/>
          <a:p>
            <a:pPr marL="0" indent="0" algn="just">
              <a:buNone/>
            </a:pPr>
            <a:r>
              <a:rPr lang="pt-BR" sz="2800" dirty="0">
                <a:latin typeface="Arial" panose="020B0604020202020204" pitchFamily="34" charset="0"/>
                <a:cs typeface="Arial" panose="020B0604020202020204" pitchFamily="34" charset="0"/>
              </a:rPr>
              <a:t>Dentro dessa ótica observe-se que a Lei 808090 previu que a incorporação a exclusão ou a alteração pelo SUS de novos medicamentos produtos e procedimentos bem como a constituição ou a alteração de protocolo clínico ou de diretriz terapêutica são atribuições do Ministério da Saúde art 19Q Impôs ainda procedimentos específicos para essa situação os quais não podem ser desprezados art 19-R</a:t>
            </a:r>
          </a:p>
        </p:txBody>
      </p:sp>
    </p:spTree>
    <p:extLst>
      <p:ext uri="{BB962C8B-B14F-4D97-AF65-F5344CB8AC3E}">
        <p14:creationId xmlns:p14="http://schemas.microsoft.com/office/powerpoint/2010/main" val="100603113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1" y="829732"/>
            <a:ext cx="9601196" cy="1303867"/>
          </a:xfrm>
        </p:spPr>
        <p:txBody>
          <a:bodyPr>
            <a:normAutofit/>
          </a:bodyPr>
          <a:lstStyle/>
          <a:p>
            <a:r>
              <a:rPr lang="pt-BR" sz="3600" dirty="0">
                <a:latin typeface="Arial" panose="020B0604020202020204" pitchFamily="34" charset="0"/>
                <a:cs typeface="Arial" panose="020B0604020202020204" pitchFamily="34" charset="0"/>
              </a:rPr>
              <a:t>Situação Comunicativa 04</a:t>
            </a:r>
          </a:p>
        </p:txBody>
      </p:sp>
      <p:sp>
        <p:nvSpPr>
          <p:cNvPr id="3" name="Espaço Reservado para Conteúdo 2"/>
          <p:cNvSpPr>
            <a:spLocks noGrp="1"/>
          </p:cNvSpPr>
          <p:nvPr>
            <p:ph idx="1"/>
          </p:nvPr>
        </p:nvSpPr>
        <p:spPr/>
        <p:txBody>
          <a:bodyPr/>
          <a:lstStyle/>
          <a:p>
            <a:pPr marL="0" indent="0">
              <a:buNone/>
            </a:pPr>
            <a:r>
              <a:rPr lang="pt-BR" sz="2800" dirty="0">
                <a:latin typeface="Arial" panose="020B0604020202020204" pitchFamily="34" charset="0"/>
                <a:cs typeface="Arial" panose="020B0604020202020204" pitchFamily="34" charset="0"/>
              </a:rPr>
              <a:t>SÚMULA Nº </a:t>
            </a:r>
          </a:p>
          <a:p>
            <a:pPr marL="0" indent="0" algn="just">
              <a:buNone/>
            </a:pPr>
            <a:r>
              <a:rPr lang="pt-BR" sz="2800" dirty="0">
                <a:latin typeface="Arial" panose="020B0604020202020204" pitchFamily="34" charset="0"/>
                <a:cs typeface="Arial" panose="020B0604020202020204" pitchFamily="34" charset="0"/>
              </a:rPr>
              <a:t>O tempo de atividade rural somente poderá ser averbado para fins de aposentadoria no serviço público se recolhidas as respectivas contribuições previdenciárias na época própria ou posteriormente de forma indenizada</a:t>
            </a:r>
          </a:p>
          <a:p>
            <a:endParaRPr lang="pt-BR" dirty="0"/>
          </a:p>
        </p:txBody>
      </p:sp>
    </p:spTree>
    <p:extLst>
      <p:ext uri="{BB962C8B-B14F-4D97-AF65-F5344CB8AC3E}">
        <p14:creationId xmlns:p14="http://schemas.microsoft.com/office/powerpoint/2010/main" val="406707299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8933" y="2043289"/>
            <a:ext cx="10679289" cy="4071761"/>
          </a:xfrm>
        </p:spPr>
        <p:txBody>
          <a:bodyPr>
            <a:normAutofit/>
          </a:bodyPr>
          <a:lstStyle/>
          <a:p>
            <a:pPr algn="just"/>
            <a:r>
              <a:rPr lang="pt-BR" sz="3400" dirty="0">
                <a:latin typeface="Times New Roman" panose="02020603050405020304" pitchFamily="18" charset="0"/>
                <a:cs typeface="Times New Roman" panose="02020603050405020304" pitchFamily="18" charset="0"/>
              </a:rPr>
              <a:t>Os sinais de pontuação, ligados à estrutura sintática, têm as seguintes finalidades: a) assinalar as pausas e as inflexões da voz (a entoação) na leitura; b) separar palavras, expressões e orações que, segundo o autor, devem merecer destaque; e c) esclarecer o sentido da frase, eliminando ambiguidades.</a:t>
            </a:r>
          </a:p>
        </p:txBody>
      </p:sp>
      <p:sp>
        <p:nvSpPr>
          <p:cNvPr id="5" name="Título 1"/>
          <p:cNvSpPr txBox="1">
            <a:spLocks/>
          </p:cNvSpPr>
          <p:nvPr/>
        </p:nvSpPr>
        <p:spPr>
          <a:xfrm>
            <a:off x="1295402" y="9821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latin typeface="Times New Roman" panose="02020603050405020304" pitchFamily="18" charset="0"/>
                <a:cs typeface="Times New Roman" panose="02020603050405020304" pitchFamily="18" charset="0"/>
              </a:rPr>
              <a:t>SINAIS DE PONTUAÇÃO</a:t>
            </a:r>
          </a:p>
        </p:txBody>
      </p:sp>
    </p:spTree>
    <p:extLst>
      <p:ext uri="{BB962C8B-B14F-4D97-AF65-F5344CB8AC3E}">
        <p14:creationId xmlns:p14="http://schemas.microsoft.com/office/powerpoint/2010/main" val="423886181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a:latin typeface="Arial" panose="020B0604020202020204" pitchFamily="34" charset="0"/>
                <a:cs typeface="Arial" panose="020B0604020202020204" pitchFamily="34" charset="0"/>
              </a:rPr>
              <a:t>Situação Comunicativa 05</a:t>
            </a:r>
          </a:p>
        </p:txBody>
      </p:sp>
      <p:sp>
        <p:nvSpPr>
          <p:cNvPr id="3" name="Espaço Reservado para Conteúdo 2"/>
          <p:cNvSpPr>
            <a:spLocks noGrp="1"/>
          </p:cNvSpPr>
          <p:nvPr>
            <p:ph idx="1"/>
          </p:nvPr>
        </p:nvSpPr>
        <p:spPr/>
        <p:txBody>
          <a:bodyPr>
            <a:normAutofit/>
          </a:bodyPr>
          <a:lstStyle/>
          <a:p>
            <a:pPr marL="0" indent="0" algn="just">
              <a:buNone/>
            </a:pPr>
            <a:r>
              <a:rPr lang="pt-BR" sz="2800" dirty="0">
                <a:latin typeface="Arial" panose="020B0604020202020204" pitchFamily="34" charset="0"/>
                <a:cs typeface="Arial" panose="020B0604020202020204" pitchFamily="34" charset="0"/>
              </a:rPr>
              <a:t>O Ato Ordinatório encontra-se previsto no art 203  4º do </a:t>
            </a:r>
            <a:r>
              <a:rPr lang="pt-BR" sz="2800" u="sng" dirty="0">
                <a:latin typeface="Arial" panose="020B0604020202020204" pitchFamily="34" charset="0"/>
                <a:cs typeface="Arial" panose="020B0604020202020204" pitchFamily="34" charset="0"/>
                <a:hlinkClick r:id="rId2"/>
              </a:rPr>
              <a:t>CPC</a:t>
            </a:r>
            <a:r>
              <a:rPr lang="pt-BR" sz="2800" dirty="0">
                <a:latin typeface="Arial" panose="020B0604020202020204" pitchFamily="34" charset="0"/>
                <a:cs typeface="Arial" panose="020B0604020202020204" pitchFamily="34" charset="0"/>
              </a:rPr>
              <a:t> onde lê-se que Os atos meramente ordinatórios como a juntada e a vista obrigatória independem de despacho devem ser praticados de ofício pelo servidor e revistos pelo Juiz quando necessários</a:t>
            </a:r>
          </a:p>
        </p:txBody>
      </p:sp>
    </p:spTree>
    <p:extLst>
      <p:ext uri="{BB962C8B-B14F-4D97-AF65-F5344CB8AC3E}">
        <p14:creationId xmlns:p14="http://schemas.microsoft.com/office/powerpoint/2010/main" val="147876001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3"/>
            <a:ext cx="9601196" cy="1189568"/>
          </a:xfrm>
        </p:spPr>
        <p:txBody>
          <a:bodyPr>
            <a:normAutofit/>
          </a:bodyPr>
          <a:lstStyle/>
          <a:p>
            <a:r>
              <a:rPr lang="pt-BR" sz="3600" dirty="0">
                <a:latin typeface="Arial" panose="020B0604020202020204" pitchFamily="34" charset="0"/>
                <a:cs typeface="Arial" panose="020B0604020202020204" pitchFamily="34" charset="0"/>
              </a:rPr>
              <a:t>Situação Comunicativa 06</a:t>
            </a:r>
          </a:p>
        </p:txBody>
      </p:sp>
      <p:sp>
        <p:nvSpPr>
          <p:cNvPr id="3" name="Espaço Reservado para Conteúdo 2"/>
          <p:cNvSpPr>
            <a:spLocks noGrp="1"/>
          </p:cNvSpPr>
          <p:nvPr>
            <p:ph idx="1"/>
          </p:nvPr>
        </p:nvSpPr>
        <p:spPr>
          <a:xfrm>
            <a:off x="1295402" y="2423582"/>
            <a:ext cx="9601196" cy="3710518"/>
          </a:xfrm>
        </p:spPr>
        <p:txBody>
          <a:bodyPr>
            <a:normAutofit/>
          </a:bodyPr>
          <a:lstStyle/>
          <a:p>
            <a:pPr marL="0" indent="0" algn="just">
              <a:buNone/>
            </a:pPr>
            <a:r>
              <a:rPr lang="pt-BR" sz="2800" dirty="0">
                <a:latin typeface="Arial" panose="020B0604020202020204" pitchFamily="34" charset="0"/>
                <a:cs typeface="Arial" panose="020B0604020202020204" pitchFamily="34" charset="0"/>
              </a:rPr>
              <a:t> Saúde é um conjunto articulado de ações e serviços de responsabilidade de competência repartida entre as três esferas de governo de acordo com as regras da regionalização hierarquização e da organização de serviços e não de acordo com o princípio da solidariedade pura e simples conforme decisões judiciais SANTOS Lenir </a:t>
            </a:r>
            <a:r>
              <a:rPr lang="pt-BR" sz="2800" i="1" dirty="0">
                <a:latin typeface="Arial" panose="020B0604020202020204" pitchFamily="34" charset="0"/>
                <a:cs typeface="Arial" panose="020B0604020202020204" pitchFamily="34" charset="0"/>
              </a:rPr>
              <a:t>O SUS não é uma farmácia pública</a:t>
            </a:r>
            <a:r>
              <a:rPr lang="pt-BR" sz="2800" dirty="0">
                <a:latin typeface="Arial" panose="020B0604020202020204" pitchFamily="34" charset="0"/>
                <a:cs typeface="Arial" panose="020B0604020202020204" pitchFamily="34" charset="0"/>
              </a:rPr>
              <a:t> </a:t>
            </a:r>
            <a:r>
              <a:rPr lang="pt-BR" sz="2800" i="1" dirty="0">
                <a:latin typeface="Arial" panose="020B0604020202020204" pitchFamily="34" charset="0"/>
                <a:cs typeface="Arial" panose="020B0604020202020204" pitchFamily="34" charset="0"/>
              </a:rPr>
              <a:t>In</a:t>
            </a:r>
            <a:r>
              <a:rPr lang="pt-BR" sz="2800" dirty="0">
                <a:latin typeface="Arial" panose="020B0604020202020204" pitchFamily="34" charset="0"/>
                <a:cs typeface="Arial" panose="020B0604020202020204" pitchFamily="34" charset="0"/>
              </a:rPr>
              <a:t> </a:t>
            </a:r>
            <a:r>
              <a:rPr lang="pt-BR" sz="2800" dirty="0" err="1">
                <a:latin typeface="Arial" panose="020B0604020202020204" pitchFamily="34" charset="0"/>
                <a:cs typeface="Arial" panose="020B0604020202020204" pitchFamily="34" charset="0"/>
              </a:rPr>
              <a:t>www</a:t>
            </a:r>
            <a:r>
              <a:rPr lang="pt-BR" sz="2800" dirty="0">
                <a:latin typeface="Arial" panose="020B0604020202020204" pitchFamily="34" charset="0"/>
                <a:cs typeface="Arial" panose="020B0604020202020204" pitchFamily="34" charset="0"/>
              </a:rPr>
              <a:t> </a:t>
            </a:r>
            <a:r>
              <a:rPr lang="pt-BR" sz="2800" dirty="0" err="1">
                <a:latin typeface="Arial" panose="020B0604020202020204" pitchFamily="34" charset="0"/>
                <a:cs typeface="Arial" panose="020B0604020202020204" pitchFamily="34" charset="0"/>
              </a:rPr>
              <a:t>idisa</a:t>
            </a:r>
            <a:r>
              <a:rPr lang="pt-BR" sz="2800" dirty="0">
                <a:latin typeface="Arial" panose="020B0604020202020204" pitchFamily="34" charset="0"/>
                <a:cs typeface="Arial" panose="020B0604020202020204" pitchFamily="34" charset="0"/>
              </a:rPr>
              <a:t> </a:t>
            </a:r>
            <a:r>
              <a:rPr lang="pt-BR" sz="2800" dirty="0" err="1">
                <a:latin typeface="Arial" panose="020B0604020202020204" pitchFamily="34" charset="0"/>
                <a:cs typeface="Arial" panose="020B0604020202020204" pitchFamily="34" charset="0"/>
              </a:rPr>
              <a:t>org</a:t>
            </a:r>
            <a:r>
              <a:rPr lang="pt-BR" sz="2800" dirty="0">
                <a:latin typeface="Arial" panose="020B0604020202020204" pitchFamily="34" charset="0"/>
                <a:cs typeface="Arial" panose="020B0604020202020204" pitchFamily="34" charset="0"/>
              </a:rPr>
              <a:t> </a:t>
            </a:r>
            <a:r>
              <a:rPr lang="pt-BR" sz="2800" dirty="0" err="1">
                <a:latin typeface="Arial" panose="020B0604020202020204" pitchFamily="34" charset="0"/>
                <a:cs typeface="Arial" panose="020B0604020202020204" pitchFamily="34" charset="0"/>
              </a:rPr>
              <a:t>br</a:t>
            </a:r>
            <a:r>
              <a:rPr lang="pt-BR" sz="2800" dirty="0">
                <a:latin typeface="Arial" panose="020B0604020202020204" pitchFamily="34" charset="0"/>
                <a:cs typeface="Arial" panose="020B0604020202020204" pitchFamily="34" charset="0"/>
              </a:rPr>
              <a:t> acesso em 09052008 às 2100 horas </a:t>
            </a:r>
            <a:r>
              <a:rPr lang="pt-BR" sz="2800" dirty="0" err="1">
                <a:latin typeface="Arial" panose="020B0604020202020204" pitchFamily="34" charset="0"/>
                <a:cs typeface="Arial" panose="020B0604020202020204" pitchFamily="34" charset="0"/>
              </a:rPr>
              <a:t>pág</a:t>
            </a:r>
            <a:r>
              <a:rPr lang="pt-BR" sz="2800" dirty="0">
                <a:latin typeface="Arial" panose="020B0604020202020204" pitchFamily="34" charset="0"/>
                <a:cs typeface="Arial" panose="020B0604020202020204" pitchFamily="34" charset="0"/>
              </a:rPr>
              <a:t> 4</a:t>
            </a:r>
          </a:p>
          <a:p>
            <a:endParaRPr lang="pt-BR" dirty="0"/>
          </a:p>
        </p:txBody>
      </p:sp>
    </p:spTree>
    <p:extLst>
      <p:ext uri="{BB962C8B-B14F-4D97-AF65-F5344CB8AC3E}">
        <p14:creationId xmlns:p14="http://schemas.microsoft.com/office/powerpoint/2010/main" val="37194663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3"/>
            <a:ext cx="9601196" cy="980018"/>
          </a:xfrm>
        </p:spPr>
        <p:txBody>
          <a:bodyPr>
            <a:normAutofit/>
          </a:bodyPr>
          <a:lstStyle/>
          <a:p>
            <a:r>
              <a:rPr lang="pt-BR" sz="3600" dirty="0">
                <a:latin typeface="Arial" panose="020B0604020202020204" pitchFamily="34" charset="0"/>
                <a:cs typeface="Arial" panose="020B0604020202020204" pitchFamily="34" charset="0"/>
              </a:rPr>
              <a:t>Situação Comunicativa 07</a:t>
            </a:r>
          </a:p>
        </p:txBody>
      </p:sp>
      <p:sp>
        <p:nvSpPr>
          <p:cNvPr id="3" name="Espaço Reservado para Conteúdo 2"/>
          <p:cNvSpPr>
            <a:spLocks noGrp="1"/>
          </p:cNvSpPr>
          <p:nvPr>
            <p:ph idx="1"/>
          </p:nvPr>
        </p:nvSpPr>
        <p:spPr>
          <a:xfrm>
            <a:off x="1162051" y="2442630"/>
            <a:ext cx="9601196" cy="3558119"/>
          </a:xfrm>
        </p:spPr>
        <p:txBody>
          <a:bodyPr>
            <a:normAutofit fontScale="92500" lnSpcReduction="10000"/>
          </a:bodyPr>
          <a:lstStyle/>
          <a:p>
            <a:pPr marL="0" indent="0" algn="just">
              <a:buNone/>
            </a:pPr>
            <a:r>
              <a:rPr lang="pt-BR" sz="3000" dirty="0">
                <a:latin typeface="Arial" panose="020B0604020202020204" pitchFamily="34" charset="0"/>
                <a:cs typeface="Arial" panose="020B0604020202020204" pitchFamily="34" charset="0"/>
              </a:rPr>
              <a:t>Extremamente pertinente aqui a lição do Professor da UERJ Flávio Galdino</a:t>
            </a:r>
          </a:p>
          <a:p>
            <a:endParaRPr lang="pt-BR" dirty="0"/>
          </a:p>
          <a:p>
            <a:pPr marL="0" indent="0" algn="just">
              <a:buNone/>
            </a:pPr>
            <a:r>
              <a:rPr lang="pt-BR" sz="3000" dirty="0">
                <a:latin typeface="Arial" panose="020B0604020202020204" pitchFamily="34" charset="0"/>
                <a:cs typeface="Arial" panose="020B0604020202020204" pitchFamily="34" charset="0"/>
              </a:rPr>
              <a:t>Neste sentido reconhecer um direito concretamente a uma pessoa especialmente em termos de custo e benefícios pode significar negar esse mesmo direito concretamente e talvez vários outros a muitas pessoas que possivelmente sequer são identificadas em um dado litígio</a:t>
            </a:r>
            <a:endParaRPr lang="pt-BR" dirty="0"/>
          </a:p>
        </p:txBody>
      </p:sp>
    </p:spTree>
    <p:extLst>
      <p:ext uri="{BB962C8B-B14F-4D97-AF65-F5344CB8AC3E}">
        <p14:creationId xmlns:p14="http://schemas.microsoft.com/office/powerpoint/2010/main" val="375345873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3"/>
            <a:ext cx="9601196" cy="980018"/>
          </a:xfrm>
        </p:spPr>
        <p:txBody>
          <a:bodyPr>
            <a:normAutofit/>
          </a:bodyPr>
          <a:lstStyle/>
          <a:p>
            <a:r>
              <a:rPr lang="pt-BR" sz="3600" dirty="0">
                <a:latin typeface="Arial" panose="020B0604020202020204" pitchFamily="34" charset="0"/>
                <a:cs typeface="Arial" panose="020B0604020202020204" pitchFamily="34" charset="0"/>
              </a:rPr>
              <a:t>Situação Comunicativa 07</a:t>
            </a:r>
          </a:p>
        </p:txBody>
      </p:sp>
      <p:sp>
        <p:nvSpPr>
          <p:cNvPr id="3" name="Espaço Reservado para Conteúdo 2"/>
          <p:cNvSpPr>
            <a:spLocks noGrp="1"/>
          </p:cNvSpPr>
          <p:nvPr>
            <p:ph idx="1"/>
          </p:nvPr>
        </p:nvSpPr>
        <p:spPr>
          <a:xfrm>
            <a:off x="1162051" y="2442630"/>
            <a:ext cx="9601196" cy="3558119"/>
          </a:xfrm>
        </p:spPr>
        <p:txBody>
          <a:bodyPr>
            <a:normAutofit/>
          </a:bodyPr>
          <a:lstStyle/>
          <a:p>
            <a:pPr marL="0" indent="0" algn="just">
              <a:buNone/>
            </a:pPr>
            <a:r>
              <a:rPr lang="pt-BR" sz="2800" dirty="0">
                <a:latin typeface="Arial" panose="020B0604020202020204" pitchFamily="34" charset="0"/>
                <a:cs typeface="Arial" panose="020B0604020202020204" pitchFamily="34" charset="0"/>
              </a:rPr>
              <a:t>E uma análise pragmática não pode descurar desses efeitos prospectivos e concretos Não pode esquecer a realidade Galdino Flávio Introdução à Teoria dos Custos dos Direitos  </a:t>
            </a:r>
            <a:r>
              <a:rPr lang="pt-BR" sz="2800" dirty="0" err="1">
                <a:latin typeface="Arial" panose="020B0604020202020204" pitchFamily="34" charset="0"/>
                <a:cs typeface="Arial" panose="020B0604020202020204" pitchFamily="34" charset="0"/>
              </a:rPr>
              <a:t>Direitos</a:t>
            </a:r>
            <a:r>
              <a:rPr lang="pt-BR" sz="2800" dirty="0">
                <a:latin typeface="Arial" panose="020B0604020202020204" pitchFamily="34" charset="0"/>
                <a:cs typeface="Arial" panose="020B0604020202020204" pitchFamily="34" charset="0"/>
              </a:rPr>
              <a:t> não Nascem em Árvores </a:t>
            </a:r>
            <a:r>
              <a:rPr lang="pt-BR" sz="2800" dirty="0" err="1">
                <a:latin typeface="Arial" panose="020B0604020202020204" pitchFamily="34" charset="0"/>
                <a:cs typeface="Arial" panose="020B0604020202020204" pitchFamily="34" charset="0"/>
              </a:rPr>
              <a:t>Lumen</a:t>
            </a:r>
            <a:r>
              <a:rPr lang="pt-BR" sz="2800" dirty="0">
                <a:latin typeface="Arial" panose="020B0604020202020204" pitchFamily="34" charset="0"/>
                <a:cs typeface="Arial" panose="020B0604020202020204" pitchFamily="34" charset="0"/>
              </a:rPr>
              <a:t> Juris 2005 página 345</a:t>
            </a:r>
          </a:p>
          <a:p>
            <a:pPr marL="0" indent="0">
              <a:buNone/>
            </a:pPr>
            <a:endParaRPr lang="pt-BR" dirty="0"/>
          </a:p>
        </p:txBody>
      </p:sp>
    </p:spTree>
    <p:extLst>
      <p:ext uri="{BB962C8B-B14F-4D97-AF65-F5344CB8AC3E}">
        <p14:creationId xmlns:p14="http://schemas.microsoft.com/office/powerpoint/2010/main" val="307031245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a:latin typeface="Arial" panose="020B0604020202020204" pitchFamily="34" charset="0"/>
                <a:cs typeface="Arial" panose="020B0604020202020204" pitchFamily="34" charset="0"/>
              </a:rPr>
              <a:t>Situação Comunicativa 08</a:t>
            </a:r>
          </a:p>
        </p:txBody>
      </p:sp>
      <p:sp>
        <p:nvSpPr>
          <p:cNvPr id="3" name="Espaço Reservado para Conteúdo 2"/>
          <p:cNvSpPr>
            <a:spLocks noGrp="1"/>
          </p:cNvSpPr>
          <p:nvPr>
            <p:ph idx="1"/>
          </p:nvPr>
        </p:nvSpPr>
        <p:spPr/>
        <p:txBody>
          <a:bodyPr/>
          <a:lstStyle/>
          <a:p>
            <a:pPr marL="0" indent="0" algn="just">
              <a:buNone/>
            </a:pPr>
            <a:r>
              <a:rPr lang="pt-BR" dirty="0">
                <a:latin typeface="Arial" panose="020B0604020202020204" pitchFamily="34" charset="0"/>
                <a:cs typeface="Arial" panose="020B0604020202020204" pitchFamily="34" charset="0"/>
              </a:rPr>
              <a:t>Art 2º Toda mulher independentemente de classe raça etnia orientação sexual renda cultura nível educacional idade e religião goza dos direitos fundamentais inerentes à pessoa humana                     sendo-lhe asseguradas as oportunidades e facilidades para viver sem violência preservar sua saúde física e mental e seu aperfeiçoamento moral intelectual e social</a:t>
            </a:r>
          </a:p>
        </p:txBody>
      </p:sp>
    </p:spTree>
    <p:extLst>
      <p:ext uri="{BB962C8B-B14F-4D97-AF65-F5344CB8AC3E}">
        <p14:creationId xmlns:p14="http://schemas.microsoft.com/office/powerpoint/2010/main" val="368669312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a:latin typeface="Arial" panose="020B0604020202020204" pitchFamily="34" charset="0"/>
                <a:cs typeface="Arial" panose="020B0604020202020204" pitchFamily="34" charset="0"/>
              </a:rPr>
              <a:t>Situação Comunicativa 09 </a:t>
            </a:r>
          </a:p>
        </p:txBody>
      </p:sp>
      <p:sp>
        <p:nvSpPr>
          <p:cNvPr id="3" name="Espaço Reservado para Conteúdo 2"/>
          <p:cNvSpPr>
            <a:spLocks noGrp="1"/>
          </p:cNvSpPr>
          <p:nvPr>
            <p:ph idx="1"/>
          </p:nvPr>
        </p:nvSpPr>
        <p:spPr/>
        <p:txBody>
          <a:bodyPr>
            <a:noAutofit/>
          </a:bodyPr>
          <a:lstStyle/>
          <a:p>
            <a:pPr marL="0" indent="0" algn="just">
              <a:buNone/>
            </a:pPr>
            <a:r>
              <a:rPr lang="pt-BR" sz="2800" dirty="0">
                <a:latin typeface="Arial" panose="020B0604020202020204" pitchFamily="34" charset="0"/>
                <a:cs typeface="Arial" panose="020B0604020202020204" pitchFamily="34" charset="0"/>
              </a:rPr>
              <a:t>Parágrafo único Os direitos enunciados nesta                                 Lei aplicam-se a todas as crianças e adolescentes sem discriminação de nascimento situação familiar idade sexo raça etnia ou cor religião ou crença deficiência condição pessoal de desenvolvimento</a:t>
            </a:r>
          </a:p>
        </p:txBody>
      </p:sp>
    </p:spTree>
    <p:extLst>
      <p:ext uri="{BB962C8B-B14F-4D97-AF65-F5344CB8AC3E}">
        <p14:creationId xmlns:p14="http://schemas.microsoft.com/office/powerpoint/2010/main" val="207465022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a:latin typeface="Arial" panose="020B0604020202020204" pitchFamily="34" charset="0"/>
                <a:cs typeface="Arial" panose="020B0604020202020204" pitchFamily="34" charset="0"/>
              </a:rPr>
              <a:t>Situação Comunicativa 09</a:t>
            </a:r>
          </a:p>
        </p:txBody>
      </p:sp>
      <p:sp>
        <p:nvSpPr>
          <p:cNvPr id="3" name="Espaço Reservado para Conteúdo 2"/>
          <p:cNvSpPr>
            <a:spLocks noGrp="1"/>
          </p:cNvSpPr>
          <p:nvPr>
            <p:ph idx="1"/>
          </p:nvPr>
        </p:nvSpPr>
        <p:spPr/>
        <p:txBody>
          <a:bodyPr>
            <a:noAutofit/>
          </a:bodyPr>
          <a:lstStyle/>
          <a:p>
            <a:pPr marL="0" indent="0" algn="just">
              <a:buNone/>
            </a:pPr>
            <a:r>
              <a:rPr lang="pt-BR" sz="2800" dirty="0">
                <a:latin typeface="Arial" panose="020B0604020202020204" pitchFamily="34" charset="0"/>
                <a:cs typeface="Arial" panose="020B0604020202020204" pitchFamily="34" charset="0"/>
              </a:rPr>
              <a:t>e aprendizagem condição econômica ambiente social região e local de moradia ou outra condição que diferencie as pessoas as famílias ou a comunidade em que vivem incluído pela Lei nº 13257 de 2016</a:t>
            </a:r>
          </a:p>
        </p:txBody>
      </p:sp>
    </p:spTree>
    <p:extLst>
      <p:ext uri="{BB962C8B-B14F-4D97-AF65-F5344CB8AC3E}">
        <p14:creationId xmlns:p14="http://schemas.microsoft.com/office/powerpoint/2010/main" val="317386889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a:latin typeface="Arial" panose="020B0604020202020204" pitchFamily="34" charset="0"/>
                <a:cs typeface="Arial" panose="020B0604020202020204" pitchFamily="34" charset="0"/>
              </a:rPr>
              <a:t>Situação Comunicativa 10</a:t>
            </a:r>
          </a:p>
        </p:txBody>
      </p:sp>
      <p:sp>
        <p:nvSpPr>
          <p:cNvPr id="3" name="Espaço Reservado para Conteúdo 2"/>
          <p:cNvSpPr>
            <a:spLocks noGrp="1"/>
          </p:cNvSpPr>
          <p:nvPr>
            <p:ph idx="1"/>
          </p:nvPr>
        </p:nvSpPr>
        <p:spPr/>
        <p:txBody>
          <a:bodyPr/>
          <a:lstStyle/>
          <a:p>
            <a:pPr marL="0" indent="0" algn="just">
              <a:buNone/>
            </a:pPr>
            <a:r>
              <a:rPr lang="pt-BR" sz="2800" dirty="0">
                <a:latin typeface="Arial" panose="020B0604020202020204" pitchFamily="34" charset="0"/>
                <a:cs typeface="Arial" panose="020B0604020202020204" pitchFamily="34" charset="0"/>
              </a:rPr>
              <a:t>Demais disso a proteção das várias práticas religiosas é expressamente assegurada pela Constituição da República que em diversos artigos menciona a necessidade de assegurar a pluralidade de religião no território brasileiro  com a consequente garantia à liberdade de culto e de crença art 5o VI VII e VIII art 143  1o e 2o art 150 VI a art 210 1</a:t>
            </a:r>
          </a:p>
          <a:p>
            <a:endParaRPr lang="pt-BR" dirty="0"/>
          </a:p>
        </p:txBody>
      </p:sp>
    </p:spTree>
    <p:extLst>
      <p:ext uri="{BB962C8B-B14F-4D97-AF65-F5344CB8AC3E}">
        <p14:creationId xmlns:p14="http://schemas.microsoft.com/office/powerpoint/2010/main" val="325102475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867833"/>
            <a:ext cx="9601196" cy="980018"/>
          </a:xfrm>
        </p:spPr>
        <p:txBody>
          <a:bodyPr>
            <a:normAutofit/>
          </a:bodyPr>
          <a:lstStyle/>
          <a:p>
            <a:r>
              <a:rPr lang="pt-BR" sz="3600" dirty="0">
                <a:solidFill>
                  <a:srgbClr val="00B050"/>
                </a:solidFill>
                <a:latin typeface="Arial" panose="020B0604020202020204" pitchFamily="34" charset="0"/>
                <a:cs typeface="Arial" panose="020B0604020202020204" pitchFamily="34" charset="0"/>
              </a:rPr>
              <a:t>Situação Comunicativa 01</a:t>
            </a:r>
            <a:endParaRPr lang="pt-BR" sz="3600" dirty="0">
              <a:solidFill>
                <a:srgbClr val="00B050"/>
              </a:solidFill>
            </a:endParaRPr>
          </a:p>
        </p:txBody>
      </p:sp>
      <p:sp>
        <p:nvSpPr>
          <p:cNvPr id="3" name="Espaço Reservado para Conteúdo 2"/>
          <p:cNvSpPr>
            <a:spLocks noGrp="1"/>
          </p:cNvSpPr>
          <p:nvPr>
            <p:ph idx="1"/>
          </p:nvPr>
        </p:nvSpPr>
        <p:spPr>
          <a:xfrm>
            <a:off x="1295402" y="1524000"/>
            <a:ext cx="9601196" cy="4362450"/>
          </a:xfrm>
        </p:spPr>
        <p:txBody>
          <a:bodyPr>
            <a:normAutofit fontScale="92500" lnSpcReduction="10000"/>
          </a:bodyPr>
          <a:lstStyle/>
          <a:p>
            <a:endParaRPr lang="pt-BR" sz="3000" dirty="0">
              <a:latin typeface="Arial" panose="020B0604020202020204" pitchFamily="34" charset="0"/>
              <a:cs typeface="Arial" panose="020B0604020202020204" pitchFamily="34" charset="0"/>
            </a:endParaRPr>
          </a:p>
          <a:p>
            <a:pPr marL="0" indent="0">
              <a:buNone/>
            </a:pPr>
            <a:r>
              <a:rPr lang="pt-BR" sz="3000" dirty="0">
                <a:solidFill>
                  <a:srgbClr val="00B050"/>
                </a:solidFill>
                <a:latin typeface="Arial" panose="020B0604020202020204" pitchFamily="34" charset="0"/>
                <a:cs typeface="Arial" panose="020B0604020202020204" pitchFamily="34" charset="0"/>
              </a:rPr>
              <a:t>Por  sua  vez, o  artigo  7º  da  Lei 8.080/1990 preceitua:</a:t>
            </a:r>
          </a:p>
          <a:p>
            <a:endParaRPr lang="pt-BR" sz="3000" dirty="0">
              <a:solidFill>
                <a:srgbClr val="00B050"/>
              </a:solidFill>
              <a:latin typeface="Arial" panose="020B0604020202020204" pitchFamily="34" charset="0"/>
              <a:cs typeface="Arial" panose="020B0604020202020204" pitchFamily="34" charset="0"/>
            </a:endParaRPr>
          </a:p>
          <a:p>
            <a:pPr marL="0" indent="0" algn="just">
              <a:buNone/>
            </a:pPr>
            <a:r>
              <a:rPr lang="pt-BR" sz="3000" dirty="0">
                <a:solidFill>
                  <a:srgbClr val="00B050"/>
                </a:solidFill>
                <a:latin typeface="Arial" panose="020B0604020202020204" pitchFamily="34" charset="0"/>
                <a:cs typeface="Arial" panose="020B0604020202020204" pitchFamily="34" charset="0"/>
              </a:rPr>
              <a:t>Art. 7º As ações e serviços públicos de saúde e os serviços privados contratados ou conveniados que integram o Sistema Único de Saúde (SUS), são desenvolvidos de acordo com as diretrizes previstas no art. 198 da Constituição Federal, obedecendo ainda aos seguintes princípios: </a:t>
            </a:r>
          </a:p>
          <a:p>
            <a:endParaRPr lang="pt-BR" dirty="0"/>
          </a:p>
        </p:txBody>
      </p:sp>
    </p:spTree>
    <p:extLst>
      <p:ext uri="{BB962C8B-B14F-4D97-AF65-F5344CB8AC3E}">
        <p14:creationId xmlns:p14="http://schemas.microsoft.com/office/powerpoint/2010/main" val="152103870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a:solidFill>
                  <a:srgbClr val="00B050"/>
                </a:solidFill>
                <a:latin typeface="Arial" panose="020B0604020202020204" pitchFamily="34" charset="0"/>
                <a:cs typeface="Arial" panose="020B0604020202020204" pitchFamily="34" charset="0"/>
              </a:rPr>
              <a:t>Situação Comunicativa 02</a:t>
            </a:r>
            <a:endParaRPr lang="pt-BR" sz="3600" dirty="0">
              <a:solidFill>
                <a:srgbClr val="00B050"/>
              </a:solidFill>
            </a:endParaRPr>
          </a:p>
        </p:txBody>
      </p:sp>
      <p:sp>
        <p:nvSpPr>
          <p:cNvPr id="3" name="Espaço Reservado para Conteúdo 2"/>
          <p:cNvSpPr>
            <a:spLocks noGrp="1"/>
          </p:cNvSpPr>
          <p:nvPr>
            <p:ph idx="1"/>
          </p:nvPr>
        </p:nvSpPr>
        <p:spPr/>
        <p:txBody>
          <a:bodyPr>
            <a:normAutofit/>
          </a:bodyPr>
          <a:lstStyle/>
          <a:p>
            <a:pPr marL="0" indent="0" algn="just">
              <a:buNone/>
            </a:pPr>
            <a:r>
              <a:rPr lang="pt-BR" sz="2800" dirty="0">
                <a:solidFill>
                  <a:srgbClr val="00B050"/>
                </a:solidFill>
                <a:latin typeface="Arial" panose="020B0604020202020204" pitchFamily="34" charset="0"/>
                <a:cs typeface="Arial" panose="020B0604020202020204" pitchFamily="34" charset="0"/>
              </a:rPr>
              <a:t>Note-se que, embora o SUS – Sistema Único de Saúde seja único, é descentralizado e organizado, de modo que cada ente da Federação (União, Estados e Municípios) e cada órgão que compõe o SUS têm suas competências e suas responsabilidades previamente determinadas,</a:t>
            </a:r>
            <a:endParaRPr lang="pt-BR" dirty="0">
              <a:solidFill>
                <a:srgbClr val="00B050"/>
              </a:solidFill>
            </a:endParaRPr>
          </a:p>
        </p:txBody>
      </p:sp>
    </p:spTree>
    <p:extLst>
      <p:ext uri="{BB962C8B-B14F-4D97-AF65-F5344CB8AC3E}">
        <p14:creationId xmlns:p14="http://schemas.microsoft.com/office/powerpoint/2010/main" val="164633558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7244" y="1919111"/>
            <a:ext cx="9285841" cy="3523043"/>
          </a:xfrm>
        </p:spPr>
        <p:txBody>
          <a:bodyPr>
            <a:normAutofit fontScale="90000"/>
          </a:bodyPr>
          <a:lstStyle/>
          <a:p>
            <a:pPr algn="l"/>
            <a:r>
              <a:rPr lang="pt-BR" b="1" dirty="0">
                <a:latin typeface="Times New Roman" panose="02020603050405020304" pitchFamily="18" charset="0"/>
                <a:cs typeface="Times New Roman" panose="02020603050405020304" pitchFamily="18" charset="0"/>
              </a:rPr>
              <a:t>PROCESSOS:</a:t>
            </a:r>
            <a:br>
              <a:rPr lang="pt-BR" dirty="0">
                <a:latin typeface="Times New Roman" panose="02020603050405020304" pitchFamily="18" charset="0"/>
                <a:cs typeface="Times New Roman" panose="02020603050405020304" pitchFamily="18" charset="0"/>
              </a:rPr>
            </a:br>
            <a:br>
              <a:rPr lang="pt-BR" dirty="0">
                <a:latin typeface="Times New Roman" panose="02020603050405020304" pitchFamily="18" charset="0"/>
                <a:cs typeface="Times New Roman" panose="02020603050405020304" pitchFamily="18" charset="0"/>
              </a:rPr>
            </a:b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sym typeface="Wingdings 2" panose="05020102010507070707" pitchFamily="18" charset="2"/>
              </a:rPr>
              <a:t> </a:t>
            </a:r>
            <a:r>
              <a:rPr lang="pt-BR" sz="3200" dirty="0">
                <a:latin typeface="Times New Roman" panose="02020603050405020304" pitchFamily="18" charset="0"/>
                <a:cs typeface="Times New Roman" panose="02020603050405020304" pitchFamily="18" charset="0"/>
              </a:rPr>
              <a:t>PRODUÇÃO;</a:t>
            </a:r>
            <a:br>
              <a:rPr lang="pt-BR" dirty="0">
                <a:latin typeface="Times New Roman" panose="02020603050405020304" pitchFamily="18" charset="0"/>
                <a:cs typeface="Times New Roman" panose="02020603050405020304" pitchFamily="18" charset="0"/>
              </a:rPr>
            </a:br>
            <a:br>
              <a:rPr lang="pt-BR" dirty="0">
                <a:latin typeface="Times New Roman" panose="02020603050405020304" pitchFamily="18" charset="0"/>
                <a:cs typeface="Times New Roman" panose="02020603050405020304" pitchFamily="18" charset="0"/>
              </a:rPr>
            </a:b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sym typeface="Wingdings 2" panose="05020102010507070707" pitchFamily="18" charset="2"/>
              </a:rPr>
              <a:t> </a:t>
            </a:r>
            <a:r>
              <a:rPr lang="pt-BR" sz="3200" dirty="0">
                <a:latin typeface="Times New Roman" panose="02020603050405020304" pitchFamily="18" charset="0"/>
                <a:cs typeface="Times New Roman" panose="02020603050405020304" pitchFamily="18" charset="0"/>
              </a:rPr>
              <a:t>COMPREENSÃO.</a:t>
            </a:r>
            <a:br>
              <a:rPr lang="pt-BR" dirty="0">
                <a:latin typeface="Times New Roman" panose="02020603050405020304" pitchFamily="18" charset="0"/>
                <a:cs typeface="Times New Roman" panose="02020603050405020304" pitchFamily="18" charset="0"/>
              </a:rPr>
            </a:b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911496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a:solidFill>
                  <a:srgbClr val="00B050"/>
                </a:solidFill>
                <a:latin typeface="Arial" panose="020B0604020202020204" pitchFamily="34" charset="0"/>
                <a:cs typeface="Arial" panose="020B0604020202020204" pitchFamily="34" charset="0"/>
              </a:rPr>
              <a:t>Situação Comunicativa 02</a:t>
            </a:r>
            <a:endParaRPr lang="pt-BR" sz="3600" dirty="0">
              <a:solidFill>
                <a:srgbClr val="00B050"/>
              </a:solidFill>
            </a:endParaRPr>
          </a:p>
        </p:txBody>
      </p:sp>
      <p:sp>
        <p:nvSpPr>
          <p:cNvPr id="3" name="Espaço Reservado para Conteúdo 2"/>
          <p:cNvSpPr>
            <a:spLocks noGrp="1"/>
          </p:cNvSpPr>
          <p:nvPr>
            <p:ph idx="1"/>
          </p:nvPr>
        </p:nvSpPr>
        <p:spPr/>
        <p:txBody>
          <a:bodyPr>
            <a:normAutofit/>
          </a:bodyPr>
          <a:lstStyle/>
          <a:p>
            <a:pPr marL="0" indent="0" algn="just">
              <a:buNone/>
            </a:pPr>
            <a:r>
              <a:rPr lang="pt-BR" sz="2800" dirty="0">
                <a:solidFill>
                  <a:srgbClr val="00B050"/>
                </a:solidFill>
                <a:latin typeface="Arial" panose="020B0604020202020204" pitchFamily="34" charset="0"/>
                <a:cs typeface="Arial" panose="020B0604020202020204" pitchFamily="34" charset="0"/>
              </a:rPr>
              <a:t>facilitando o planejamento e a destinação de recursos, de modo a garantir o atendimento integral da saúde, sem gastos dúplices ou desnecessários. Não há, pois, que se falar em responsabilidade solidária no caso.</a:t>
            </a:r>
          </a:p>
          <a:p>
            <a:endParaRPr lang="pt-BR" dirty="0"/>
          </a:p>
        </p:txBody>
      </p:sp>
    </p:spTree>
    <p:extLst>
      <p:ext uri="{BB962C8B-B14F-4D97-AF65-F5344CB8AC3E}">
        <p14:creationId xmlns:p14="http://schemas.microsoft.com/office/powerpoint/2010/main" val="202825321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a:solidFill>
                  <a:srgbClr val="00B050"/>
                </a:solidFill>
                <a:latin typeface="Arial" panose="020B0604020202020204" pitchFamily="34" charset="0"/>
                <a:cs typeface="Arial" panose="020B0604020202020204" pitchFamily="34" charset="0"/>
              </a:rPr>
              <a:t>Situação Comunicativa 02</a:t>
            </a:r>
            <a:endParaRPr lang="pt-BR" sz="3600" dirty="0">
              <a:solidFill>
                <a:srgbClr val="00B050"/>
              </a:solidFill>
            </a:endParaRPr>
          </a:p>
        </p:txBody>
      </p:sp>
      <p:sp>
        <p:nvSpPr>
          <p:cNvPr id="3" name="Espaço Reservado para Conteúdo 2"/>
          <p:cNvSpPr>
            <a:spLocks noGrp="1"/>
          </p:cNvSpPr>
          <p:nvPr>
            <p:ph idx="1"/>
          </p:nvPr>
        </p:nvSpPr>
        <p:spPr/>
        <p:txBody>
          <a:bodyPr/>
          <a:lstStyle/>
          <a:p>
            <a:pPr marL="0" indent="0" algn="just">
              <a:buNone/>
            </a:pPr>
            <a:r>
              <a:rPr lang="pt-BR" sz="2800" dirty="0">
                <a:solidFill>
                  <a:srgbClr val="00B050"/>
                </a:solidFill>
                <a:latin typeface="Arial" panose="020B0604020202020204" pitchFamily="34" charset="0"/>
                <a:cs typeface="Arial" panose="020B0604020202020204" pitchFamily="34" charset="0"/>
              </a:rPr>
              <a:t>É oportuno transcrever, a propósito, as seguintes normas:</a:t>
            </a:r>
          </a:p>
          <a:p>
            <a:pPr algn="just"/>
            <a:endParaRPr lang="pt-BR" sz="2800" dirty="0">
              <a:solidFill>
                <a:srgbClr val="00B050"/>
              </a:solidFill>
              <a:latin typeface="Arial" panose="020B0604020202020204" pitchFamily="34" charset="0"/>
              <a:cs typeface="Arial" panose="020B0604020202020204" pitchFamily="34" charset="0"/>
            </a:endParaRPr>
          </a:p>
          <a:p>
            <a:pPr marL="0" indent="0" algn="just">
              <a:buNone/>
            </a:pPr>
            <a:r>
              <a:rPr lang="pt-BR" sz="2800" b="1" dirty="0">
                <a:solidFill>
                  <a:srgbClr val="00B050"/>
                </a:solidFill>
                <a:latin typeface="Arial" panose="020B0604020202020204" pitchFamily="34" charset="0"/>
                <a:cs typeface="Arial" panose="020B0604020202020204" pitchFamily="34" charset="0"/>
              </a:rPr>
              <a:t>Art. 19-M</a:t>
            </a:r>
            <a:r>
              <a:rPr lang="pt-BR" sz="2800" dirty="0">
                <a:solidFill>
                  <a:srgbClr val="00B050"/>
                </a:solidFill>
                <a:latin typeface="Arial" panose="020B0604020202020204" pitchFamily="34" charset="0"/>
                <a:cs typeface="Arial" panose="020B0604020202020204" pitchFamily="34" charset="0"/>
              </a:rPr>
              <a:t>. A assistência terapêutica integral a que se refere a alínea </a:t>
            </a:r>
            <a:r>
              <a:rPr lang="pt-BR" sz="2800" i="1" dirty="0">
                <a:solidFill>
                  <a:srgbClr val="00B050"/>
                </a:solidFill>
                <a:latin typeface="Arial" panose="020B0604020202020204" pitchFamily="34" charset="0"/>
                <a:cs typeface="Arial" panose="020B0604020202020204" pitchFamily="34" charset="0"/>
              </a:rPr>
              <a:t>d </a:t>
            </a:r>
            <a:r>
              <a:rPr lang="pt-BR" sz="2800" dirty="0">
                <a:solidFill>
                  <a:srgbClr val="00B050"/>
                </a:solidFill>
                <a:latin typeface="Arial" panose="020B0604020202020204" pitchFamily="34" charset="0"/>
                <a:cs typeface="Arial" panose="020B0604020202020204" pitchFamily="34" charset="0"/>
              </a:rPr>
              <a:t>do inciso I do art. 6</a:t>
            </a:r>
            <a:r>
              <a:rPr lang="pt-BR" sz="2800" u="sng" baseline="30000" dirty="0">
                <a:solidFill>
                  <a:srgbClr val="00B050"/>
                </a:solidFill>
                <a:latin typeface="Arial" panose="020B0604020202020204" pitchFamily="34" charset="0"/>
                <a:cs typeface="Arial" panose="020B0604020202020204" pitchFamily="34" charset="0"/>
              </a:rPr>
              <a:t>o</a:t>
            </a:r>
            <a:r>
              <a:rPr lang="pt-BR" sz="2800" dirty="0">
                <a:solidFill>
                  <a:srgbClr val="00B050"/>
                </a:solidFill>
                <a:latin typeface="Arial" panose="020B0604020202020204" pitchFamily="34" charset="0"/>
                <a:cs typeface="Arial" panose="020B0604020202020204" pitchFamily="34" charset="0"/>
              </a:rPr>
              <a:t> consiste em: </a:t>
            </a:r>
            <a:r>
              <a:rPr lang="pt-BR" sz="2800" u="sng" dirty="0">
                <a:solidFill>
                  <a:srgbClr val="00B050"/>
                </a:solidFill>
                <a:latin typeface="Arial" panose="020B0604020202020204" pitchFamily="34" charset="0"/>
                <a:cs typeface="Arial" panose="020B0604020202020204" pitchFamily="34" charset="0"/>
                <a:hlinkClick r:id="rId2"/>
              </a:rPr>
              <a:t>(Incluído pela Lei nº 12.401, de 2011)</a:t>
            </a:r>
            <a:endParaRPr lang="pt-BR" sz="2800" dirty="0">
              <a:solidFill>
                <a:srgbClr val="00B050"/>
              </a:solidFill>
              <a:latin typeface="Arial" panose="020B0604020202020204" pitchFamily="34" charset="0"/>
              <a:cs typeface="Arial" panose="020B0604020202020204" pitchFamily="34" charset="0"/>
            </a:endParaRPr>
          </a:p>
          <a:p>
            <a:endParaRPr lang="pt-BR" dirty="0"/>
          </a:p>
        </p:txBody>
      </p:sp>
    </p:spTree>
    <p:extLst>
      <p:ext uri="{BB962C8B-B14F-4D97-AF65-F5344CB8AC3E}">
        <p14:creationId xmlns:p14="http://schemas.microsoft.com/office/powerpoint/2010/main" val="256088781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a:solidFill>
                  <a:srgbClr val="00B050"/>
                </a:solidFill>
                <a:latin typeface="Arial" panose="020B0604020202020204" pitchFamily="34" charset="0"/>
                <a:cs typeface="Arial" panose="020B0604020202020204" pitchFamily="34" charset="0"/>
              </a:rPr>
              <a:t>Situação Comunicativa 02</a:t>
            </a:r>
            <a:endParaRPr lang="pt-BR" sz="3600" dirty="0">
              <a:solidFill>
                <a:srgbClr val="00B050"/>
              </a:solidFill>
            </a:endParaRPr>
          </a:p>
        </p:txBody>
      </p:sp>
      <p:sp>
        <p:nvSpPr>
          <p:cNvPr id="3" name="Espaço Reservado para Conteúdo 2"/>
          <p:cNvSpPr>
            <a:spLocks noGrp="1"/>
          </p:cNvSpPr>
          <p:nvPr>
            <p:ph idx="1"/>
          </p:nvPr>
        </p:nvSpPr>
        <p:spPr/>
        <p:txBody>
          <a:bodyPr/>
          <a:lstStyle/>
          <a:p>
            <a:pPr marL="0" indent="0" algn="just">
              <a:buNone/>
            </a:pPr>
            <a:r>
              <a:rPr lang="pt-BR" sz="2800" dirty="0">
                <a:solidFill>
                  <a:srgbClr val="00B050"/>
                </a:solidFill>
                <a:latin typeface="Arial" panose="020B0604020202020204" pitchFamily="34" charset="0"/>
                <a:cs typeface="Arial" panose="020B0604020202020204" pitchFamily="34" charset="0"/>
              </a:rPr>
              <a:t>I - dispensação de medicamentos e produtos de interesse para a saúde, cuja prescrição esteja em conformidade com as diretrizes terapêuticas definidas em protocolo clínico para a doença ou o agravo à saúde a ser tratado ou, na falta do protocolo, em conformidade com o disposto no art. 19-P; </a:t>
            </a:r>
            <a:r>
              <a:rPr lang="pt-BR" sz="2800" u="sng" dirty="0">
                <a:solidFill>
                  <a:srgbClr val="00B050"/>
                </a:solidFill>
                <a:latin typeface="Arial" panose="020B0604020202020204" pitchFamily="34" charset="0"/>
                <a:cs typeface="Arial" panose="020B0604020202020204" pitchFamily="34" charset="0"/>
                <a:hlinkClick r:id="rId2"/>
              </a:rPr>
              <a:t>(Incluído pela Lei nº 12.401, de 2011)</a:t>
            </a:r>
            <a:endParaRPr lang="pt-BR" sz="2800" dirty="0">
              <a:solidFill>
                <a:srgbClr val="00B050"/>
              </a:solidFill>
              <a:latin typeface="Arial" panose="020B0604020202020204" pitchFamily="34" charset="0"/>
              <a:cs typeface="Arial" panose="020B0604020202020204" pitchFamily="34" charset="0"/>
            </a:endParaRPr>
          </a:p>
          <a:p>
            <a:endParaRPr lang="pt-BR" dirty="0"/>
          </a:p>
        </p:txBody>
      </p:sp>
    </p:spTree>
    <p:extLst>
      <p:ext uri="{BB962C8B-B14F-4D97-AF65-F5344CB8AC3E}">
        <p14:creationId xmlns:p14="http://schemas.microsoft.com/office/powerpoint/2010/main" val="188545483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a:solidFill>
                  <a:srgbClr val="00B050"/>
                </a:solidFill>
                <a:latin typeface="Arial" panose="020B0604020202020204" pitchFamily="34" charset="0"/>
                <a:cs typeface="Arial" panose="020B0604020202020204" pitchFamily="34" charset="0"/>
              </a:rPr>
              <a:t>Situação Comunicativa 02</a:t>
            </a:r>
            <a:endParaRPr lang="pt-BR" sz="3600" dirty="0">
              <a:solidFill>
                <a:srgbClr val="00B050"/>
              </a:solidFill>
            </a:endParaRPr>
          </a:p>
        </p:txBody>
      </p:sp>
      <p:sp>
        <p:nvSpPr>
          <p:cNvPr id="3" name="Espaço Reservado para Conteúdo 2"/>
          <p:cNvSpPr>
            <a:spLocks noGrp="1"/>
          </p:cNvSpPr>
          <p:nvPr>
            <p:ph idx="1"/>
          </p:nvPr>
        </p:nvSpPr>
        <p:spPr/>
        <p:txBody>
          <a:bodyPr>
            <a:normAutofit/>
          </a:bodyPr>
          <a:lstStyle/>
          <a:p>
            <a:pPr marL="0" indent="0" algn="just">
              <a:buNone/>
            </a:pPr>
            <a:r>
              <a:rPr lang="pt-BR" sz="2800" dirty="0">
                <a:solidFill>
                  <a:srgbClr val="00B050"/>
                </a:solidFill>
                <a:latin typeface="Arial" panose="020B0604020202020204" pitchFamily="34" charset="0"/>
                <a:cs typeface="Arial" panose="020B0604020202020204" pitchFamily="34" charset="0"/>
              </a:rPr>
              <a:t>II - oferta de procedimentos terapêuticos, em regime domiciliar, ambulatorial e hospitalar, constantes de tabelas elaboradas pelo gestor federal do Sistema Único de Saúde - SUS, realizados no território nacional por serviço próprio, conveniado ou contratado.</a:t>
            </a:r>
          </a:p>
        </p:txBody>
      </p:sp>
    </p:spTree>
    <p:extLst>
      <p:ext uri="{BB962C8B-B14F-4D97-AF65-F5344CB8AC3E}">
        <p14:creationId xmlns:p14="http://schemas.microsoft.com/office/powerpoint/2010/main" val="261090700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3"/>
            <a:ext cx="9601196" cy="1075268"/>
          </a:xfrm>
        </p:spPr>
        <p:txBody>
          <a:bodyPr>
            <a:normAutofit/>
          </a:bodyPr>
          <a:lstStyle/>
          <a:p>
            <a:r>
              <a:rPr lang="pt-BR" sz="3600" dirty="0">
                <a:solidFill>
                  <a:srgbClr val="00B050"/>
                </a:solidFill>
                <a:latin typeface="Arial" panose="020B0604020202020204" pitchFamily="34" charset="0"/>
                <a:cs typeface="Arial" panose="020B0604020202020204" pitchFamily="34" charset="0"/>
              </a:rPr>
              <a:t>Situação Comunicativa 03</a:t>
            </a:r>
            <a:endParaRPr lang="pt-BR" sz="3600" dirty="0">
              <a:solidFill>
                <a:srgbClr val="00B050"/>
              </a:solidFill>
            </a:endParaRPr>
          </a:p>
        </p:txBody>
      </p:sp>
      <p:sp>
        <p:nvSpPr>
          <p:cNvPr id="3" name="Espaço Reservado para Conteúdo 2"/>
          <p:cNvSpPr>
            <a:spLocks noGrp="1"/>
          </p:cNvSpPr>
          <p:nvPr>
            <p:ph idx="1"/>
          </p:nvPr>
        </p:nvSpPr>
        <p:spPr>
          <a:xfrm>
            <a:off x="1295402" y="2366432"/>
            <a:ext cx="9601196" cy="3318936"/>
          </a:xfrm>
        </p:spPr>
        <p:txBody>
          <a:bodyPr>
            <a:normAutofit lnSpcReduction="10000"/>
          </a:bodyPr>
          <a:lstStyle/>
          <a:p>
            <a:pPr marL="0" indent="0" algn="just">
              <a:buNone/>
            </a:pPr>
            <a:r>
              <a:rPr lang="pt-BR" sz="2800" dirty="0">
                <a:solidFill>
                  <a:srgbClr val="00B050"/>
                </a:solidFill>
                <a:latin typeface="Arial" panose="020B0604020202020204" pitchFamily="34" charset="0"/>
                <a:cs typeface="Arial" panose="020B0604020202020204" pitchFamily="34" charset="0"/>
              </a:rPr>
              <a:t>Dentro dessa ótica, observe-se que a </a:t>
            </a:r>
            <a:r>
              <a:rPr lang="pt-BR" sz="2800" b="1" dirty="0">
                <a:solidFill>
                  <a:srgbClr val="00B050"/>
                </a:solidFill>
                <a:latin typeface="Arial" panose="020B0604020202020204" pitchFamily="34" charset="0"/>
                <a:cs typeface="Arial" panose="020B0604020202020204" pitchFamily="34" charset="0"/>
              </a:rPr>
              <a:t>Lei 8.080/90</a:t>
            </a:r>
            <a:r>
              <a:rPr lang="pt-BR" sz="2800" dirty="0">
                <a:solidFill>
                  <a:srgbClr val="00B050"/>
                </a:solidFill>
                <a:latin typeface="Arial" panose="020B0604020202020204" pitchFamily="34" charset="0"/>
                <a:cs typeface="Arial" panose="020B0604020202020204" pitchFamily="34" charset="0"/>
              </a:rPr>
              <a:t> previu que a incorporação, a exclusão ou a alteração pelo SUS de novos medicamentos, produtos e procedimentos, bem como a constituição ou a alteração de protocolo clínico ou de diretriz terapêutica, </a:t>
            </a:r>
            <a:r>
              <a:rPr lang="pt-BR" sz="2800" b="1" dirty="0">
                <a:solidFill>
                  <a:srgbClr val="00B050"/>
                </a:solidFill>
                <a:latin typeface="Arial" panose="020B0604020202020204" pitchFamily="34" charset="0"/>
                <a:cs typeface="Arial" panose="020B0604020202020204" pitchFamily="34" charset="0"/>
              </a:rPr>
              <a:t>são atribuições do Ministério da Saúde (art. 19-Q)</a:t>
            </a:r>
            <a:r>
              <a:rPr lang="pt-BR" sz="2800" dirty="0">
                <a:solidFill>
                  <a:srgbClr val="00B050"/>
                </a:solidFill>
                <a:latin typeface="Arial" panose="020B0604020202020204" pitchFamily="34" charset="0"/>
                <a:cs typeface="Arial" panose="020B0604020202020204" pitchFamily="34" charset="0"/>
              </a:rPr>
              <a:t>. Impôs, ainda, procedimentos específicos para essa situação, os quais não podem ser desprezados </a:t>
            </a:r>
            <a:r>
              <a:rPr lang="pt-BR" sz="2800" b="1" dirty="0">
                <a:solidFill>
                  <a:srgbClr val="00B050"/>
                </a:solidFill>
                <a:latin typeface="Arial" panose="020B0604020202020204" pitchFamily="34" charset="0"/>
                <a:cs typeface="Arial" panose="020B0604020202020204" pitchFamily="34" charset="0"/>
              </a:rPr>
              <a:t>(art. 19-R)</a:t>
            </a:r>
            <a:r>
              <a:rPr lang="pt-BR" sz="2800" dirty="0">
                <a:solidFill>
                  <a:srgbClr val="00B050"/>
                </a:solidFill>
                <a:latin typeface="Arial" panose="020B0604020202020204" pitchFamily="34" charset="0"/>
                <a:cs typeface="Arial" panose="020B0604020202020204" pitchFamily="34" charset="0"/>
              </a:rPr>
              <a:t>. </a:t>
            </a:r>
          </a:p>
          <a:p>
            <a:endParaRPr lang="pt-BR" dirty="0"/>
          </a:p>
        </p:txBody>
      </p:sp>
    </p:spTree>
    <p:extLst>
      <p:ext uri="{BB962C8B-B14F-4D97-AF65-F5344CB8AC3E}">
        <p14:creationId xmlns:p14="http://schemas.microsoft.com/office/powerpoint/2010/main" val="360559435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a:solidFill>
                  <a:srgbClr val="00B050"/>
                </a:solidFill>
                <a:latin typeface="Arial" panose="020B0604020202020204" pitchFamily="34" charset="0"/>
                <a:cs typeface="Arial" panose="020B0604020202020204" pitchFamily="34" charset="0"/>
              </a:rPr>
              <a:t>Situação Comunicativa 04</a:t>
            </a:r>
            <a:endParaRPr lang="pt-BR" sz="3600" dirty="0">
              <a:solidFill>
                <a:srgbClr val="00B050"/>
              </a:solidFill>
            </a:endParaRPr>
          </a:p>
        </p:txBody>
      </p:sp>
      <p:sp>
        <p:nvSpPr>
          <p:cNvPr id="3" name="Espaço Reservado para Conteúdo 2"/>
          <p:cNvSpPr>
            <a:spLocks noGrp="1"/>
          </p:cNvSpPr>
          <p:nvPr>
            <p:ph idx="1"/>
          </p:nvPr>
        </p:nvSpPr>
        <p:spPr/>
        <p:txBody>
          <a:bodyPr>
            <a:normAutofit/>
          </a:bodyPr>
          <a:lstStyle/>
          <a:p>
            <a:pPr marL="0" indent="0" algn="just">
              <a:buNone/>
            </a:pPr>
            <a:r>
              <a:rPr lang="pt-BR" sz="2800" dirty="0">
                <a:solidFill>
                  <a:srgbClr val="00B050"/>
                </a:solidFill>
                <a:latin typeface="Arial" panose="020B0604020202020204" pitchFamily="34" charset="0"/>
                <a:cs typeface="Arial" panose="020B0604020202020204" pitchFamily="34" charset="0"/>
              </a:rPr>
              <a:t>SÚMULA Nº268 TCU</a:t>
            </a:r>
          </a:p>
          <a:p>
            <a:pPr marL="0" indent="0" algn="just">
              <a:buNone/>
            </a:pPr>
            <a:endParaRPr lang="pt-BR" sz="2800" dirty="0">
              <a:solidFill>
                <a:srgbClr val="00B050"/>
              </a:solidFill>
              <a:latin typeface="Arial" panose="020B0604020202020204" pitchFamily="34" charset="0"/>
              <a:cs typeface="Arial" panose="020B0604020202020204" pitchFamily="34" charset="0"/>
            </a:endParaRPr>
          </a:p>
          <a:p>
            <a:pPr marL="0" indent="0" algn="just">
              <a:buNone/>
            </a:pPr>
            <a:r>
              <a:rPr lang="pt-BR" sz="2800" dirty="0">
                <a:solidFill>
                  <a:srgbClr val="00B050"/>
                </a:solidFill>
                <a:latin typeface="Arial" panose="020B0604020202020204" pitchFamily="34" charset="0"/>
                <a:cs typeface="Arial" panose="020B0604020202020204" pitchFamily="34" charset="0"/>
              </a:rPr>
              <a:t>O tempo de atividade rural somente poderá ser averbado para fins de aposentadoria no serviço público se recolhidas as respectivas contribuições previdenciárias na época própria ou, posteriormente, de forma indenizada.</a:t>
            </a:r>
          </a:p>
          <a:p>
            <a:endParaRPr lang="pt-BR" dirty="0"/>
          </a:p>
        </p:txBody>
      </p:sp>
    </p:spTree>
    <p:extLst>
      <p:ext uri="{BB962C8B-B14F-4D97-AF65-F5344CB8AC3E}">
        <p14:creationId xmlns:p14="http://schemas.microsoft.com/office/powerpoint/2010/main" val="343232473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a:solidFill>
                  <a:srgbClr val="00B050"/>
                </a:solidFill>
                <a:latin typeface="Arial" panose="020B0604020202020204" pitchFamily="34" charset="0"/>
                <a:cs typeface="Arial" panose="020B0604020202020204" pitchFamily="34" charset="0"/>
              </a:rPr>
              <a:t>Situação Comunicativa 05</a:t>
            </a:r>
            <a:endParaRPr lang="pt-BR" sz="3600" dirty="0">
              <a:solidFill>
                <a:srgbClr val="00B050"/>
              </a:solidFill>
            </a:endParaRPr>
          </a:p>
        </p:txBody>
      </p:sp>
      <p:sp>
        <p:nvSpPr>
          <p:cNvPr id="3" name="Espaço Reservado para Conteúdo 2"/>
          <p:cNvSpPr>
            <a:spLocks noGrp="1"/>
          </p:cNvSpPr>
          <p:nvPr>
            <p:ph idx="1"/>
          </p:nvPr>
        </p:nvSpPr>
        <p:spPr/>
        <p:txBody>
          <a:bodyPr/>
          <a:lstStyle/>
          <a:p>
            <a:pPr marL="0" indent="0" algn="just">
              <a:buNone/>
            </a:pPr>
            <a:r>
              <a:rPr lang="pt-BR" sz="2800" dirty="0">
                <a:solidFill>
                  <a:srgbClr val="00B050"/>
                </a:solidFill>
                <a:latin typeface="Arial" panose="020B0604020202020204" pitchFamily="34" charset="0"/>
                <a:cs typeface="Arial" panose="020B0604020202020204" pitchFamily="34" charset="0"/>
              </a:rPr>
              <a:t>O Ato Ordinatório encontra-se previsto no art. 203, § 4º do </a:t>
            </a:r>
            <a:r>
              <a:rPr lang="pt-BR" sz="2800" u="sng" dirty="0">
                <a:solidFill>
                  <a:srgbClr val="00B050"/>
                </a:solidFill>
                <a:latin typeface="Arial" panose="020B0604020202020204" pitchFamily="34" charset="0"/>
                <a:cs typeface="Arial" panose="020B0604020202020204" pitchFamily="34" charset="0"/>
                <a:hlinkClick r:id="rId2"/>
              </a:rPr>
              <a:t>CPC</a:t>
            </a:r>
            <a:r>
              <a:rPr lang="pt-BR" sz="2800" dirty="0">
                <a:solidFill>
                  <a:srgbClr val="00B050"/>
                </a:solidFill>
                <a:latin typeface="Arial" panose="020B0604020202020204" pitchFamily="34" charset="0"/>
                <a:cs typeface="Arial" panose="020B0604020202020204" pitchFamily="34" charset="0"/>
              </a:rPr>
              <a:t>, onde lê-se que “Os atos meramente ordinatórios, como a juntada e a vista obrigatória, independem de despacho, devem ser praticados de ofício pelo servidor e revistos pelo Juiz quando necessários.”</a:t>
            </a:r>
          </a:p>
          <a:p>
            <a:endParaRPr lang="pt-BR" dirty="0"/>
          </a:p>
        </p:txBody>
      </p:sp>
    </p:spTree>
    <p:extLst>
      <p:ext uri="{BB962C8B-B14F-4D97-AF65-F5344CB8AC3E}">
        <p14:creationId xmlns:p14="http://schemas.microsoft.com/office/powerpoint/2010/main" val="84560739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a:solidFill>
                  <a:srgbClr val="00B050"/>
                </a:solidFill>
                <a:latin typeface="Arial" panose="020B0604020202020204" pitchFamily="34" charset="0"/>
                <a:cs typeface="Arial" panose="020B0604020202020204" pitchFamily="34" charset="0"/>
              </a:rPr>
              <a:t>Situação Comunicativa 06</a:t>
            </a:r>
            <a:endParaRPr lang="pt-BR" sz="3600" dirty="0">
              <a:solidFill>
                <a:srgbClr val="00B050"/>
              </a:solidFill>
            </a:endParaRPr>
          </a:p>
        </p:txBody>
      </p:sp>
      <p:sp>
        <p:nvSpPr>
          <p:cNvPr id="3" name="Espaço Reservado para Conteúdo 2"/>
          <p:cNvSpPr>
            <a:spLocks noGrp="1"/>
          </p:cNvSpPr>
          <p:nvPr>
            <p:ph idx="1"/>
          </p:nvPr>
        </p:nvSpPr>
        <p:spPr>
          <a:xfrm>
            <a:off x="1295402" y="2057399"/>
            <a:ext cx="9601196" cy="3318936"/>
          </a:xfrm>
        </p:spPr>
        <p:txBody>
          <a:bodyPr>
            <a:normAutofit fontScale="92500" lnSpcReduction="20000"/>
          </a:bodyPr>
          <a:lstStyle/>
          <a:p>
            <a:pPr marL="0" indent="0" algn="just">
              <a:buNone/>
            </a:pPr>
            <a:r>
              <a:rPr lang="pt-BR" sz="3000" dirty="0">
                <a:solidFill>
                  <a:srgbClr val="00B050"/>
                </a:solidFill>
                <a:latin typeface="Arial" panose="020B0604020202020204" pitchFamily="34" charset="0"/>
                <a:cs typeface="Arial" panose="020B0604020202020204" pitchFamily="34" charset="0"/>
              </a:rPr>
              <a:t>Saúde é um conjunto articulado de ações e serviços de responsabilidade de competência repartida entre as três esferas de governo, de acordo com as regras da regionalização, hierarquização e da organização de serviços e não de acordo com o princípio da solidariedade pura e simples, conforme decisões judiciais. (SANTOS, Lenir. </a:t>
            </a:r>
            <a:r>
              <a:rPr lang="pt-BR" sz="3000" i="1" dirty="0">
                <a:solidFill>
                  <a:srgbClr val="00B050"/>
                </a:solidFill>
                <a:latin typeface="Arial" panose="020B0604020202020204" pitchFamily="34" charset="0"/>
                <a:cs typeface="Arial" panose="020B0604020202020204" pitchFamily="34" charset="0"/>
              </a:rPr>
              <a:t>O SUS não é uma farmácia pública.</a:t>
            </a:r>
            <a:r>
              <a:rPr lang="pt-BR" sz="3000" dirty="0">
                <a:solidFill>
                  <a:srgbClr val="00B050"/>
                </a:solidFill>
                <a:latin typeface="Arial" panose="020B0604020202020204" pitchFamily="34" charset="0"/>
                <a:cs typeface="Arial" panose="020B0604020202020204" pitchFamily="34" charset="0"/>
              </a:rPr>
              <a:t> </a:t>
            </a:r>
            <a:r>
              <a:rPr lang="pt-BR" sz="3000" i="1" dirty="0">
                <a:solidFill>
                  <a:srgbClr val="00B050"/>
                </a:solidFill>
                <a:latin typeface="Arial" panose="020B0604020202020204" pitchFamily="34" charset="0"/>
                <a:cs typeface="Arial" panose="020B0604020202020204" pitchFamily="34" charset="0"/>
              </a:rPr>
              <a:t>In:</a:t>
            </a:r>
            <a:r>
              <a:rPr lang="pt-BR" sz="3000" dirty="0">
                <a:solidFill>
                  <a:srgbClr val="00B050"/>
                </a:solidFill>
                <a:latin typeface="Arial" panose="020B0604020202020204" pitchFamily="34" charset="0"/>
                <a:cs typeface="Arial" panose="020B0604020202020204" pitchFamily="34" charset="0"/>
              </a:rPr>
              <a:t> www.idisa.org.br, acesso em 09.05.2008, às 21:00 horas, página 4)</a:t>
            </a:r>
          </a:p>
          <a:p>
            <a:endParaRPr lang="pt-BR" dirty="0"/>
          </a:p>
        </p:txBody>
      </p:sp>
    </p:spTree>
    <p:extLst>
      <p:ext uri="{BB962C8B-B14F-4D97-AF65-F5344CB8AC3E}">
        <p14:creationId xmlns:p14="http://schemas.microsoft.com/office/powerpoint/2010/main" val="160231331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a:solidFill>
                  <a:srgbClr val="00B050"/>
                </a:solidFill>
                <a:latin typeface="Arial" panose="020B0604020202020204" pitchFamily="34" charset="0"/>
                <a:cs typeface="Arial" panose="020B0604020202020204" pitchFamily="34" charset="0"/>
              </a:rPr>
              <a:t>Situação Comunicativa 07</a:t>
            </a:r>
            <a:endParaRPr lang="pt-BR" sz="3600" dirty="0">
              <a:solidFill>
                <a:srgbClr val="00B050"/>
              </a:solidFill>
            </a:endParaRPr>
          </a:p>
        </p:txBody>
      </p:sp>
      <p:sp>
        <p:nvSpPr>
          <p:cNvPr id="3" name="Espaço Reservado para Conteúdo 2"/>
          <p:cNvSpPr>
            <a:spLocks noGrp="1"/>
          </p:cNvSpPr>
          <p:nvPr>
            <p:ph idx="1"/>
          </p:nvPr>
        </p:nvSpPr>
        <p:spPr>
          <a:xfrm>
            <a:off x="1047751" y="2023532"/>
            <a:ext cx="9601196" cy="3318936"/>
          </a:xfrm>
        </p:spPr>
        <p:txBody>
          <a:bodyPr>
            <a:normAutofit fontScale="92500"/>
          </a:bodyPr>
          <a:lstStyle/>
          <a:p>
            <a:pPr marL="0" indent="0">
              <a:buNone/>
            </a:pPr>
            <a:r>
              <a:rPr lang="pt-BR" sz="2800" dirty="0">
                <a:solidFill>
                  <a:srgbClr val="00B050"/>
                </a:solidFill>
                <a:latin typeface="Arial" panose="020B0604020202020204" pitchFamily="34" charset="0"/>
                <a:cs typeface="Arial" panose="020B0604020202020204" pitchFamily="34" charset="0"/>
              </a:rPr>
              <a:t>Extremamente pertinente, aqui, a lição do Professor da UERJ, Flávio Galdino</a:t>
            </a:r>
            <a:r>
              <a:rPr lang="pt-BR" sz="2800" dirty="0">
                <a:solidFill>
                  <a:srgbClr val="00B050"/>
                </a:solidFill>
              </a:rPr>
              <a:t>:</a:t>
            </a:r>
          </a:p>
          <a:p>
            <a:pPr marL="0" indent="0" algn="just">
              <a:buNone/>
            </a:pPr>
            <a:r>
              <a:rPr lang="pt-BR" sz="3000" dirty="0">
                <a:solidFill>
                  <a:srgbClr val="00B050"/>
                </a:solidFill>
                <a:latin typeface="Arial" panose="020B0604020202020204" pitchFamily="34" charset="0"/>
                <a:cs typeface="Arial" panose="020B0604020202020204" pitchFamily="34" charset="0"/>
              </a:rPr>
              <a:t>Neste sentido, reconhecer um direito concretamente a uma pessoa – especialmente em termos de custo e benefícios – pode significar negar esse mesmo direito (concretamente) e talvez vários outros a muitas pessoas que possivelmente sequer são identificadas em um dado litígio.</a:t>
            </a:r>
          </a:p>
        </p:txBody>
      </p:sp>
    </p:spTree>
    <p:extLst>
      <p:ext uri="{BB962C8B-B14F-4D97-AF65-F5344CB8AC3E}">
        <p14:creationId xmlns:p14="http://schemas.microsoft.com/office/powerpoint/2010/main" val="241702432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a:solidFill>
                  <a:srgbClr val="00B050"/>
                </a:solidFill>
                <a:latin typeface="Arial" panose="020B0604020202020204" pitchFamily="34" charset="0"/>
                <a:cs typeface="Arial" panose="020B0604020202020204" pitchFamily="34" charset="0"/>
              </a:rPr>
              <a:t>Situação Comunicativa 07</a:t>
            </a:r>
            <a:endParaRPr lang="pt-BR" sz="3600" dirty="0">
              <a:solidFill>
                <a:srgbClr val="00B050"/>
              </a:solidFill>
            </a:endParaRPr>
          </a:p>
        </p:txBody>
      </p:sp>
      <p:sp>
        <p:nvSpPr>
          <p:cNvPr id="3" name="Espaço Reservado para Conteúdo 2"/>
          <p:cNvSpPr>
            <a:spLocks noGrp="1"/>
          </p:cNvSpPr>
          <p:nvPr>
            <p:ph idx="1"/>
          </p:nvPr>
        </p:nvSpPr>
        <p:spPr/>
        <p:txBody>
          <a:bodyPr/>
          <a:lstStyle/>
          <a:p>
            <a:pPr marL="0" indent="0" algn="just">
              <a:buNone/>
            </a:pPr>
            <a:r>
              <a:rPr lang="pt-BR" sz="2800" dirty="0">
                <a:solidFill>
                  <a:srgbClr val="00B050"/>
                </a:solidFill>
                <a:latin typeface="Arial" panose="020B0604020202020204" pitchFamily="34" charset="0"/>
                <a:cs typeface="Arial" panose="020B0604020202020204" pitchFamily="34" charset="0"/>
              </a:rPr>
              <a:t>E uma análise pragmática não pode descurar desses efeitos prospectivos e concretos. Não pode esquecer a realidade. (Galdino, Flávio. Introdução à Teoria dos Custos dos Direitos – Direitos não Nascem em Arvores, </a:t>
            </a:r>
            <a:r>
              <a:rPr lang="pt-BR" sz="2800" dirty="0" err="1">
                <a:solidFill>
                  <a:srgbClr val="00B050"/>
                </a:solidFill>
                <a:latin typeface="Arial" panose="020B0604020202020204" pitchFamily="34" charset="0"/>
                <a:cs typeface="Arial" panose="020B0604020202020204" pitchFamily="34" charset="0"/>
              </a:rPr>
              <a:t>Lumen</a:t>
            </a:r>
            <a:r>
              <a:rPr lang="pt-BR" sz="2800" dirty="0">
                <a:solidFill>
                  <a:srgbClr val="00B050"/>
                </a:solidFill>
                <a:latin typeface="Arial" panose="020B0604020202020204" pitchFamily="34" charset="0"/>
                <a:cs typeface="Arial" panose="020B0604020202020204" pitchFamily="34" charset="0"/>
              </a:rPr>
              <a:t> Juris, 2005, página 345)</a:t>
            </a:r>
          </a:p>
          <a:p>
            <a:endParaRPr lang="pt-BR" dirty="0"/>
          </a:p>
        </p:txBody>
      </p:sp>
    </p:spTree>
    <p:extLst>
      <p:ext uri="{BB962C8B-B14F-4D97-AF65-F5344CB8AC3E}">
        <p14:creationId xmlns:p14="http://schemas.microsoft.com/office/powerpoint/2010/main" val="301618243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b="1" dirty="0">
                <a:latin typeface="Times New Roman" panose="02020603050405020304" pitchFamily="18" charset="0"/>
                <a:cs typeface="Times New Roman" panose="02020603050405020304" pitchFamily="18" charset="0"/>
              </a:rPr>
              <a:t>SINAIS DE PONTUAÇÃO</a:t>
            </a:r>
          </a:p>
        </p:txBody>
      </p:sp>
      <p:sp>
        <p:nvSpPr>
          <p:cNvPr id="3" name="Espaço Reservado para Conteúdo 2"/>
          <p:cNvSpPr>
            <a:spLocks noGrp="1"/>
          </p:cNvSpPr>
          <p:nvPr>
            <p:ph idx="1"/>
          </p:nvPr>
        </p:nvSpPr>
        <p:spPr/>
        <p:txBody>
          <a:bodyPr>
            <a:normAutofit fontScale="85000" lnSpcReduction="20000"/>
          </a:bodyPr>
          <a:lstStyle/>
          <a:p>
            <a:r>
              <a:rPr lang="pt-BR" sz="2800" dirty="0">
                <a:latin typeface="Arial" panose="020B0604020202020204" pitchFamily="34" charset="0"/>
                <a:cs typeface="Arial" panose="020B0604020202020204" pitchFamily="34" charset="0"/>
              </a:rPr>
              <a:t>SEPARADORES; </a:t>
            </a:r>
          </a:p>
          <a:p>
            <a:endParaRPr lang="pt-BR" sz="2800" dirty="0">
              <a:latin typeface="Arial" panose="020B0604020202020204" pitchFamily="34" charset="0"/>
              <a:cs typeface="Arial" panose="020B0604020202020204" pitchFamily="34" charset="0"/>
            </a:endParaRPr>
          </a:p>
          <a:p>
            <a:r>
              <a:rPr lang="pt-BR" sz="2800" dirty="0">
                <a:latin typeface="Arial" panose="020B0604020202020204" pitchFamily="34" charset="0"/>
                <a:cs typeface="Arial" panose="020B0604020202020204" pitchFamily="34" charset="0"/>
              </a:rPr>
              <a:t>COMUNICAÇÃO OU MENSAGEM;</a:t>
            </a:r>
          </a:p>
          <a:p>
            <a:endParaRPr lang="pt-BR" sz="2800" dirty="0">
              <a:latin typeface="Arial" panose="020B0604020202020204" pitchFamily="34" charset="0"/>
              <a:cs typeface="Arial" panose="020B0604020202020204" pitchFamily="34" charset="0"/>
            </a:endParaRPr>
          </a:p>
          <a:p>
            <a:r>
              <a:rPr lang="pt-BR" sz="2800" dirty="0">
                <a:latin typeface="Arial" panose="020B0604020202020204" pitchFamily="34" charset="0"/>
                <a:cs typeface="Arial" panose="020B0604020202020204" pitchFamily="34" charset="0"/>
              </a:rPr>
              <a:t>PAUSA CONCLUSIVA;</a:t>
            </a:r>
          </a:p>
          <a:p>
            <a:endParaRPr lang="pt-BR" sz="2800" dirty="0">
              <a:latin typeface="Arial" panose="020B0604020202020204" pitchFamily="34" charset="0"/>
              <a:cs typeface="Arial" panose="020B0604020202020204" pitchFamily="34" charset="0"/>
            </a:endParaRPr>
          </a:p>
          <a:p>
            <a:r>
              <a:rPr lang="pt-BR" sz="2800" dirty="0">
                <a:latin typeface="Arial" panose="020B0604020202020204" pitchFamily="34" charset="0"/>
                <a:cs typeface="Arial" panose="020B0604020202020204" pitchFamily="34" charset="0"/>
              </a:rPr>
              <a:t>PAUSA INCONCLUSIVA.</a:t>
            </a:r>
          </a:p>
          <a:p>
            <a:endParaRPr lang="pt-BR" dirty="0">
              <a:latin typeface="Times New Roman" panose="02020603050405020304" pitchFamily="18" charset="0"/>
              <a:cs typeface="Times New Roman" panose="02020603050405020304" pitchFamily="18" charset="0"/>
            </a:endParaRPr>
          </a:p>
          <a:p>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688642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a:solidFill>
                  <a:srgbClr val="00B050"/>
                </a:solidFill>
                <a:latin typeface="Arial" panose="020B0604020202020204" pitchFamily="34" charset="0"/>
                <a:cs typeface="Arial" panose="020B0604020202020204" pitchFamily="34" charset="0"/>
              </a:rPr>
              <a:t>Situação Comunicativa 08</a:t>
            </a:r>
            <a:endParaRPr lang="pt-BR" sz="3600" dirty="0">
              <a:solidFill>
                <a:srgbClr val="00B050"/>
              </a:solidFill>
            </a:endParaRPr>
          </a:p>
        </p:txBody>
      </p:sp>
      <p:sp>
        <p:nvSpPr>
          <p:cNvPr id="3" name="Espaço Reservado para Conteúdo 2"/>
          <p:cNvSpPr>
            <a:spLocks noGrp="1"/>
          </p:cNvSpPr>
          <p:nvPr>
            <p:ph idx="1"/>
          </p:nvPr>
        </p:nvSpPr>
        <p:spPr/>
        <p:txBody>
          <a:bodyPr/>
          <a:lstStyle/>
          <a:p>
            <a:pPr marL="0" indent="0" algn="just">
              <a:buNone/>
            </a:pPr>
            <a:r>
              <a:rPr lang="pt-BR" sz="2800" b="1" dirty="0">
                <a:solidFill>
                  <a:srgbClr val="00B050"/>
                </a:solidFill>
                <a:latin typeface="Arial" panose="020B0604020202020204" pitchFamily="34" charset="0"/>
                <a:cs typeface="Arial" panose="020B0604020202020204" pitchFamily="34" charset="0"/>
              </a:rPr>
              <a:t>Art. 2º</a:t>
            </a:r>
            <a:r>
              <a:rPr lang="pt-BR" sz="2800" dirty="0">
                <a:solidFill>
                  <a:srgbClr val="00B050"/>
                </a:solidFill>
                <a:latin typeface="Arial" panose="020B0604020202020204" pitchFamily="34" charset="0"/>
                <a:cs typeface="Arial" panose="020B0604020202020204" pitchFamily="34" charset="0"/>
              </a:rPr>
              <a:t> Toda mulher, independentemente de classe, raça, etnia, orientação sexual, renda, cultura, nível educacional, idade e religião, goza dos direitos fundamentais inerentes à pessoa humana, sendo-lhe asseguradas as oportunidades e facilidades para viver sem violência, preservar sua saúde física e mental e seu aperfeiçoamento moral, intelectual e social.</a:t>
            </a:r>
          </a:p>
          <a:p>
            <a:endParaRPr lang="pt-BR" dirty="0"/>
          </a:p>
        </p:txBody>
      </p:sp>
    </p:spTree>
    <p:extLst>
      <p:ext uri="{BB962C8B-B14F-4D97-AF65-F5344CB8AC3E}">
        <p14:creationId xmlns:p14="http://schemas.microsoft.com/office/powerpoint/2010/main" val="89879670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a:solidFill>
                  <a:srgbClr val="00B050"/>
                </a:solidFill>
                <a:latin typeface="Arial" panose="020B0604020202020204" pitchFamily="34" charset="0"/>
                <a:cs typeface="Arial" panose="020B0604020202020204" pitchFamily="34" charset="0"/>
              </a:rPr>
              <a:t>Situação Comunicativa 09</a:t>
            </a:r>
            <a:endParaRPr lang="pt-BR" sz="3600" dirty="0">
              <a:solidFill>
                <a:srgbClr val="00B050"/>
              </a:solidFill>
            </a:endParaRPr>
          </a:p>
        </p:txBody>
      </p:sp>
      <p:sp>
        <p:nvSpPr>
          <p:cNvPr id="3" name="Espaço Reservado para Conteúdo 2"/>
          <p:cNvSpPr>
            <a:spLocks noGrp="1"/>
          </p:cNvSpPr>
          <p:nvPr>
            <p:ph idx="1"/>
          </p:nvPr>
        </p:nvSpPr>
        <p:spPr>
          <a:xfrm>
            <a:off x="1009651" y="2004482"/>
            <a:ext cx="9601196" cy="4091518"/>
          </a:xfrm>
        </p:spPr>
        <p:txBody>
          <a:bodyPr>
            <a:noAutofit/>
          </a:bodyPr>
          <a:lstStyle/>
          <a:p>
            <a:pPr marL="0" indent="0" algn="just">
              <a:buNone/>
            </a:pPr>
            <a:r>
              <a:rPr lang="pt-BR" sz="2800" dirty="0">
                <a:solidFill>
                  <a:srgbClr val="00B050"/>
                </a:solidFill>
                <a:latin typeface="Arial" panose="020B0604020202020204" pitchFamily="34" charset="0"/>
                <a:cs typeface="Arial" panose="020B0604020202020204" pitchFamily="34" charset="0"/>
              </a:rPr>
              <a:t>Parágrafo único.  Os direitos enunciados nesta Lei aplicam-se a todas as crianças e adolescentes, sem discriminação de nascimento, situação familiar, idade, sexo, raça, etnia ou cor, religião ou crença, deficiência, condição pessoal de desenvolvimento e aprendizagem, condição econômica, ambiente social, região e local de moradia ou outra condição que diferencie as pessoas, as famílias ou a comunidade em que vivem. </a:t>
            </a:r>
            <a:r>
              <a:rPr lang="pt-BR" sz="2800" u="sng" dirty="0">
                <a:solidFill>
                  <a:srgbClr val="00B050"/>
                </a:solidFill>
                <a:latin typeface="Arial" panose="020B0604020202020204" pitchFamily="34" charset="0"/>
                <a:cs typeface="Arial" panose="020B0604020202020204" pitchFamily="34" charset="0"/>
                <a:hlinkClick r:id="rId2"/>
              </a:rPr>
              <a:t>(incluído pela Lei nº 13.257, de 2016)</a:t>
            </a:r>
            <a:endParaRPr lang="pt-BR" sz="28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305666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a:solidFill>
                  <a:srgbClr val="00B050"/>
                </a:solidFill>
                <a:latin typeface="Arial" panose="020B0604020202020204" pitchFamily="34" charset="0"/>
                <a:cs typeface="Arial" panose="020B0604020202020204" pitchFamily="34" charset="0"/>
              </a:rPr>
              <a:t>Situação Comunicativa 10</a:t>
            </a:r>
            <a:endParaRPr lang="pt-BR" sz="3600" dirty="0">
              <a:solidFill>
                <a:srgbClr val="00B050"/>
              </a:solidFill>
            </a:endParaRPr>
          </a:p>
        </p:txBody>
      </p:sp>
      <p:sp>
        <p:nvSpPr>
          <p:cNvPr id="3" name="Espaço Reservado para Conteúdo 2"/>
          <p:cNvSpPr>
            <a:spLocks noGrp="1"/>
          </p:cNvSpPr>
          <p:nvPr>
            <p:ph idx="1"/>
          </p:nvPr>
        </p:nvSpPr>
        <p:spPr>
          <a:xfrm>
            <a:off x="1295402" y="2442632"/>
            <a:ext cx="9601196" cy="3318936"/>
          </a:xfrm>
        </p:spPr>
        <p:txBody>
          <a:bodyPr/>
          <a:lstStyle/>
          <a:p>
            <a:pPr marL="0" indent="0" algn="just">
              <a:buNone/>
            </a:pPr>
            <a:r>
              <a:rPr lang="pt-BR" sz="2800" dirty="0">
                <a:solidFill>
                  <a:srgbClr val="00B050"/>
                </a:solidFill>
                <a:latin typeface="Arial" panose="020B0604020202020204" pitchFamily="34" charset="0"/>
                <a:cs typeface="Arial" panose="020B0604020202020204" pitchFamily="34" charset="0"/>
              </a:rPr>
              <a:t>Demais disso, a proteção das várias práticas religiosas é expressamente assegurada pela Constituição da República, que em diversos artigos menciona a necessidade de assegurar a pluralidade de religião no território brasileiro, com a consequente garantia à liberdade de culto e de crença (art. 5o, VI, VII e VIII, art. 143, §§ 1o e 2o, art. 150, VI, “a”, art. 210, §1o).</a:t>
            </a:r>
          </a:p>
          <a:p>
            <a:endParaRPr lang="pt-BR" dirty="0"/>
          </a:p>
        </p:txBody>
      </p:sp>
    </p:spTree>
    <p:extLst>
      <p:ext uri="{BB962C8B-B14F-4D97-AF65-F5344CB8AC3E}">
        <p14:creationId xmlns:p14="http://schemas.microsoft.com/office/powerpoint/2010/main" val="7276871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46668" y="2404532"/>
            <a:ext cx="10543822" cy="3278089"/>
          </a:xfrm>
        </p:spPr>
        <p:txBody>
          <a:bodyPr>
            <a:normAutofit/>
          </a:bodyPr>
          <a:lstStyle/>
          <a:p>
            <a:pPr marL="0" indent="0" algn="just">
              <a:buNone/>
            </a:pPr>
            <a:r>
              <a:rPr lang="pt-BR" sz="3100" dirty="0">
                <a:ln w="3175" cmpd="sng">
                  <a:noFill/>
                </a:ln>
                <a:latin typeface="Times New Roman" panose="02020603050405020304" pitchFamily="18" charset="0"/>
                <a:ea typeface="+mj-ea"/>
                <a:cs typeface="Times New Roman" panose="02020603050405020304" pitchFamily="18" charset="0"/>
              </a:rPr>
              <a:t>Emprega-se este sinal de pontuação para introduzir citações, marcar enunciados de diálogo e indicar um esclarecimento, um resumo ou uma consequência do que se afirmou. </a:t>
            </a:r>
          </a:p>
        </p:txBody>
      </p:sp>
      <p:sp>
        <p:nvSpPr>
          <p:cNvPr id="5" name="Título 1"/>
          <p:cNvSpPr txBox="1">
            <a:spLocks/>
          </p:cNvSpPr>
          <p:nvPr/>
        </p:nvSpPr>
        <p:spPr>
          <a:xfrm>
            <a:off x="1295402" y="9821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t>DOIS PONTOS</a:t>
            </a:r>
            <a:endParaRPr lang="pt-B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25908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46667" y="2449688"/>
            <a:ext cx="10524595" cy="2794783"/>
          </a:xfrm>
        </p:spPr>
        <p:txBody>
          <a:bodyPr>
            <a:normAutofit/>
          </a:bodyPr>
          <a:lstStyle/>
          <a:p>
            <a:pPr marL="0" indent="0" algn="just">
              <a:buNone/>
            </a:pPr>
            <a:r>
              <a:rPr lang="pt-BR" sz="3100" dirty="0">
                <a:ln w="3175" cmpd="sng">
                  <a:noFill/>
                </a:ln>
                <a:latin typeface="Times New Roman" panose="02020603050405020304" pitchFamily="18" charset="0"/>
                <a:ea typeface="+mj-ea"/>
                <a:cs typeface="Times New Roman" panose="02020603050405020304" pitchFamily="18" charset="0"/>
              </a:rPr>
              <a:t>Uma breve pausa no discurso de um texto, há diversas funções que esse sinal de pontuação pode realizar. Sabemos que, principalmente durante o ensino fundamental, os dois pontos são extremamente relacionados a momentos do texto em que existirá um discurso direto.</a:t>
            </a:r>
          </a:p>
        </p:txBody>
      </p:sp>
      <p:sp>
        <p:nvSpPr>
          <p:cNvPr id="5" name="Título 1"/>
          <p:cNvSpPr txBox="1">
            <a:spLocks/>
          </p:cNvSpPr>
          <p:nvPr/>
        </p:nvSpPr>
        <p:spPr>
          <a:xfrm>
            <a:off x="1295402" y="9821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t>DOIS PONTOS</a:t>
            </a:r>
            <a:endParaRPr lang="pt-B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366197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a:t>PARÊNTESES </a:t>
            </a:r>
          </a:p>
        </p:txBody>
      </p:sp>
      <p:sp>
        <p:nvSpPr>
          <p:cNvPr id="3" name="Espaço Reservado para Conteúdo 2"/>
          <p:cNvSpPr>
            <a:spLocks noGrp="1"/>
          </p:cNvSpPr>
          <p:nvPr>
            <p:ph idx="1"/>
          </p:nvPr>
        </p:nvSpPr>
        <p:spPr>
          <a:xfrm>
            <a:off x="824089" y="2348088"/>
            <a:ext cx="10509955" cy="3696722"/>
          </a:xfrm>
        </p:spPr>
        <p:txBody>
          <a:bodyPr>
            <a:noAutofit/>
          </a:bodyPr>
          <a:lstStyle/>
          <a:p>
            <a:pPr marL="0" indent="0" algn="just">
              <a:buNone/>
            </a:pPr>
            <a:r>
              <a:rPr lang="pt-BR" sz="2800" dirty="0">
                <a:ln w="3175" cmpd="sng">
                  <a:noFill/>
                </a:ln>
                <a:latin typeface="Times New Roman" panose="02020603050405020304" pitchFamily="18" charset="0"/>
                <a:ea typeface="+mj-ea"/>
                <a:cs typeface="Times New Roman" panose="02020603050405020304" pitchFamily="18" charset="0"/>
              </a:rPr>
              <a:t>Usam-se parênteses: Para isolar palavras, locuções ou frases de caráter explicativo intercaladas no período, a saber: sinônimos, referências a datas, traduções, indicações bibliográficas, etc.: Durante todo o dia (o dia inteiro), ficamos sem energia elétrica; O espelho (conto escrito por Machado de Assis) tem uma grande lição de vida; “O Superior Tribunal de Justiça, com sede na Capital Federal e jurisdição em todo o território nacional, l, compõe-se de trinta e três Ministros” (RISTJ, art. 1º); “O sentimento de proteção é o sentimento de justiça.” (Noel Nascimento. A escola humanista. São Carlos: </a:t>
            </a:r>
            <a:r>
              <a:rPr lang="pt-BR" sz="2800" dirty="0" err="1">
                <a:ln w="3175" cmpd="sng">
                  <a:noFill/>
                </a:ln>
                <a:latin typeface="Times New Roman" panose="02020603050405020304" pitchFamily="18" charset="0"/>
                <a:ea typeface="+mj-ea"/>
                <a:cs typeface="Times New Roman" panose="02020603050405020304" pitchFamily="18" charset="0"/>
              </a:rPr>
              <a:t>EdUFSCar</a:t>
            </a:r>
            <a:r>
              <a:rPr lang="pt-BR" sz="2800" dirty="0">
                <a:ln w="3175" cmpd="sng">
                  <a:noFill/>
                </a:ln>
                <a:latin typeface="Times New Roman" panose="02020603050405020304" pitchFamily="18" charset="0"/>
                <a:ea typeface="+mj-ea"/>
                <a:cs typeface="Times New Roman" panose="02020603050405020304" pitchFamily="18" charset="0"/>
              </a:rPr>
              <a:t>, 1999.) </a:t>
            </a:r>
          </a:p>
        </p:txBody>
      </p:sp>
    </p:spTree>
    <p:extLst>
      <p:ext uri="{BB962C8B-B14F-4D97-AF65-F5344CB8AC3E}">
        <p14:creationId xmlns:p14="http://schemas.microsoft.com/office/powerpoint/2010/main" val="396030404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PARÊNTESES</a:t>
            </a:r>
            <a:r>
              <a:rPr lang="pt-BR" dirty="0"/>
              <a:t> </a:t>
            </a:r>
          </a:p>
        </p:txBody>
      </p:sp>
      <p:sp>
        <p:nvSpPr>
          <p:cNvPr id="3" name="Espaço Reservado para Conteúdo 2"/>
          <p:cNvSpPr>
            <a:spLocks noGrp="1"/>
          </p:cNvSpPr>
          <p:nvPr>
            <p:ph idx="1"/>
          </p:nvPr>
        </p:nvSpPr>
        <p:spPr>
          <a:xfrm>
            <a:off x="824089" y="2404532"/>
            <a:ext cx="10543822" cy="3747911"/>
          </a:xfrm>
        </p:spPr>
        <p:txBody>
          <a:bodyPr>
            <a:noAutofit/>
          </a:bodyPr>
          <a:lstStyle/>
          <a:p>
            <a:pPr marL="0" indent="0" algn="just">
              <a:buNone/>
            </a:pPr>
            <a:r>
              <a:rPr lang="pt-BR" sz="2800" dirty="0">
                <a:ln w="3175" cmpd="sng">
                  <a:noFill/>
                </a:ln>
                <a:latin typeface="Times New Roman" panose="02020603050405020304" pitchFamily="18" charset="0"/>
                <a:ea typeface="+mj-ea"/>
                <a:cs typeface="Times New Roman" panose="02020603050405020304" pitchFamily="18" charset="0"/>
              </a:rPr>
              <a:t>Para introduzir siglas que se seguem aos nomes de órgãos, instituições e cidades: O Superior Tribunal de Justiça (STJ) sediou a reunião preparatória da VIII Cúpula em fevereiro de 2004; Falará, na solenidade de abertura do seminário, um representante da Ordem dos Advogados do Brasil (OAB); A Organização das Nações Unidas (ONU) anunciou a suspensão das operações no Afeganistão; João Pessoa (PB).Também pode ser usado travessão: O Superior Tribunal de Justiça – STJ sediará o evento.</a:t>
            </a:r>
          </a:p>
        </p:txBody>
      </p:sp>
    </p:spTree>
    <p:extLst>
      <p:ext uri="{BB962C8B-B14F-4D97-AF65-F5344CB8AC3E}">
        <p14:creationId xmlns:p14="http://schemas.microsoft.com/office/powerpoint/2010/main" val="303338626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a:t>PARÊNTESES (OBSERVAÇÕES)</a:t>
            </a:r>
          </a:p>
        </p:txBody>
      </p:sp>
      <p:sp>
        <p:nvSpPr>
          <p:cNvPr id="3" name="Espaço Reservado para Conteúdo 2"/>
          <p:cNvSpPr>
            <a:spLocks noGrp="1"/>
          </p:cNvSpPr>
          <p:nvPr>
            <p:ph idx="1"/>
          </p:nvPr>
        </p:nvSpPr>
        <p:spPr>
          <a:xfrm>
            <a:off x="835379" y="2442098"/>
            <a:ext cx="10509954" cy="3574880"/>
          </a:xfrm>
        </p:spPr>
        <p:txBody>
          <a:bodyPr>
            <a:normAutofit/>
          </a:bodyPr>
          <a:lstStyle/>
          <a:p>
            <a:pPr marL="0" indent="0" algn="just">
              <a:buNone/>
            </a:pPr>
            <a:r>
              <a:rPr lang="pt-BR" sz="2800" dirty="0">
                <a:ln w="3175" cmpd="sng">
                  <a:noFill/>
                </a:ln>
                <a:latin typeface="Times New Roman" panose="02020603050405020304" pitchFamily="18" charset="0"/>
                <a:ea typeface="+mj-ea"/>
                <a:cs typeface="Times New Roman" panose="02020603050405020304" pitchFamily="18" charset="0"/>
              </a:rPr>
              <a:t>Caso o segundo parêntese coincida com um sinal de pontuação, esse sinal ficará após o parêntese: A duplicação de letra pode indicar o superlativo: DD. (digníssimo), MM. (meritíssimo), SS. (santíssimo); Não precisamos atribuir crédito nas seguintes situações: uso das próprias palavras ou ideias; informações históricas de conhecimento público (Getúlio Vargas suicidou-se em 1954); notícias publicadas em revistas ou jornais (Ele foi eleito presidente do Brasil).</a:t>
            </a:r>
          </a:p>
        </p:txBody>
      </p:sp>
    </p:spTree>
    <p:extLst>
      <p:ext uri="{BB962C8B-B14F-4D97-AF65-F5344CB8AC3E}">
        <p14:creationId xmlns:p14="http://schemas.microsoft.com/office/powerpoint/2010/main" val="345949477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a:t>PARÊNTESES (OBSERVAÇÕES)</a:t>
            </a:r>
          </a:p>
        </p:txBody>
      </p:sp>
      <p:sp>
        <p:nvSpPr>
          <p:cNvPr id="3" name="Espaço Reservado para Conteúdo 2"/>
          <p:cNvSpPr>
            <a:spLocks noGrp="1"/>
          </p:cNvSpPr>
          <p:nvPr>
            <p:ph idx="1"/>
          </p:nvPr>
        </p:nvSpPr>
        <p:spPr>
          <a:xfrm>
            <a:off x="842160" y="2430809"/>
            <a:ext cx="10514462" cy="3777622"/>
          </a:xfrm>
        </p:spPr>
        <p:txBody>
          <a:bodyPr>
            <a:normAutofit/>
          </a:bodyPr>
          <a:lstStyle/>
          <a:p>
            <a:pPr marL="0" indent="0" algn="just">
              <a:buNone/>
            </a:pPr>
            <a:r>
              <a:rPr lang="pt-BR" sz="2800" dirty="0">
                <a:ln w="3175" cmpd="sng">
                  <a:noFill/>
                </a:ln>
                <a:latin typeface="Times New Roman" panose="02020603050405020304" pitchFamily="18" charset="0"/>
                <a:ea typeface="+mj-ea"/>
                <a:cs typeface="Times New Roman" panose="02020603050405020304" pitchFamily="18" charset="0"/>
              </a:rPr>
              <a:t>Quando inserido no período e meramente explicativo, o conteúdo dos parênteses inicia-se com letra minúscula e termina sem pontuação. </a:t>
            </a:r>
          </a:p>
        </p:txBody>
      </p:sp>
    </p:spTree>
    <p:extLst>
      <p:ext uri="{BB962C8B-B14F-4D97-AF65-F5344CB8AC3E}">
        <p14:creationId xmlns:p14="http://schemas.microsoft.com/office/powerpoint/2010/main" val="270985930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p:txBody>
          <a:bodyPr>
            <a:normAutofit/>
          </a:bodyPr>
          <a:lstStyle/>
          <a:p>
            <a:r>
              <a:rPr lang="pt-BR" b="1" dirty="0"/>
              <a:t>PARÊNTESES (OBSERVAÇÕES)</a:t>
            </a:r>
          </a:p>
        </p:txBody>
      </p:sp>
      <p:sp>
        <p:nvSpPr>
          <p:cNvPr id="3" name="Espaço Reservado para Conteúdo 2"/>
          <p:cNvSpPr>
            <a:spLocks noGrp="1"/>
          </p:cNvSpPr>
          <p:nvPr>
            <p:ph idx="1"/>
          </p:nvPr>
        </p:nvSpPr>
        <p:spPr>
          <a:xfrm>
            <a:off x="857372" y="2449688"/>
            <a:ext cx="10487961" cy="3826933"/>
          </a:xfrm>
        </p:spPr>
        <p:txBody>
          <a:bodyPr>
            <a:noAutofit/>
          </a:bodyPr>
          <a:lstStyle/>
          <a:p>
            <a:pPr marL="0" indent="0" algn="just">
              <a:buNone/>
            </a:pPr>
            <a:r>
              <a:rPr lang="pt-BR" sz="2800" dirty="0">
                <a:ln w="3175" cmpd="sng">
                  <a:noFill/>
                </a:ln>
                <a:latin typeface="Arial" panose="020B0604020202020204" pitchFamily="34" charset="0"/>
                <a:ea typeface="+mj-ea"/>
                <a:cs typeface="Arial" panose="020B0604020202020204" pitchFamily="34" charset="0"/>
              </a:rPr>
              <a:t>Quando entre períodos e a expressar um pensamento à parte, o conteúdo dos parênteses começa com maiúscula e tem pontuação própria: Para dar continuidade ao projeto, a direção deveria realizar os treinamentos aos sábados. (Tenho certeza de que a equipe toda tem disponibilidade de tempo para tal atividade.)</a:t>
            </a:r>
          </a:p>
        </p:txBody>
      </p:sp>
    </p:spTree>
    <p:extLst>
      <p:ext uri="{BB962C8B-B14F-4D97-AF65-F5344CB8AC3E}">
        <p14:creationId xmlns:p14="http://schemas.microsoft.com/office/powerpoint/2010/main" val="297087503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295401" y="2556931"/>
            <a:ext cx="9601196" cy="3651958"/>
          </a:xfrm>
        </p:spPr>
        <p:txBody>
          <a:bodyPr>
            <a:noAutofit/>
          </a:bodyPr>
          <a:lstStyle/>
          <a:p>
            <a:pPr marL="0" indent="0" algn="just">
              <a:buNone/>
            </a:pPr>
            <a:r>
              <a:rPr lang="pt-BR" sz="3100" dirty="0">
                <a:ln w="3175" cmpd="sng">
                  <a:noFill/>
                </a:ln>
                <a:latin typeface="Times New Roman" panose="02020603050405020304" pitchFamily="18" charset="0"/>
                <a:ea typeface="+mj-ea"/>
                <a:cs typeface="Times New Roman" panose="02020603050405020304" pitchFamily="18" charset="0"/>
              </a:rPr>
              <a:t>O ponto de interrogação, como se depreende de seu nome, é utilizado para marcar o final de uma frase interrogativa direta: Exemplos: Até quando aguardaremos uma solução para o caso? Qual será o sucessor do Secretário? Não cabe ponto de interrogação em estruturas interrogativas indiretas (em geral em títulos): O que é linguagem oficial – Por que a inflação não baixa – Como vencer a crise. </a:t>
            </a:r>
          </a:p>
        </p:txBody>
      </p:sp>
      <p:sp>
        <p:nvSpPr>
          <p:cNvPr id="5" name="Título 1"/>
          <p:cNvSpPr txBox="1">
            <a:spLocks/>
          </p:cNvSpPr>
          <p:nvPr/>
        </p:nvSpPr>
        <p:spPr>
          <a:xfrm>
            <a:off x="1295402" y="9821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t>PONTO DE INTERROGAÇÃO</a:t>
            </a:r>
            <a:endParaRPr lang="pt-B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749575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p:txBody>
          <a:bodyPr>
            <a:normAutofit/>
          </a:bodyPr>
          <a:lstStyle/>
          <a:p>
            <a:r>
              <a:rPr lang="pt-BR" b="1" dirty="0"/>
              <a:t>PARÊNTESES (OBSERVAÇÕES)</a:t>
            </a:r>
          </a:p>
        </p:txBody>
      </p:sp>
      <p:sp>
        <p:nvSpPr>
          <p:cNvPr id="3" name="Espaço Reservado para Conteúdo 2"/>
          <p:cNvSpPr>
            <a:spLocks noGrp="1"/>
          </p:cNvSpPr>
          <p:nvPr>
            <p:ph idx="1"/>
          </p:nvPr>
        </p:nvSpPr>
        <p:spPr>
          <a:xfrm>
            <a:off x="857372" y="2449688"/>
            <a:ext cx="10487961" cy="3826933"/>
          </a:xfrm>
        </p:spPr>
        <p:txBody>
          <a:bodyPr>
            <a:noAutofit/>
          </a:bodyPr>
          <a:lstStyle/>
          <a:p>
            <a:pPr marL="0" indent="0" algn="just">
              <a:buNone/>
            </a:pPr>
            <a:r>
              <a:rPr lang="pt-BR" sz="2800" dirty="0">
                <a:ln w="3175" cmpd="sng">
                  <a:noFill/>
                </a:ln>
                <a:latin typeface="Arial" panose="020B0604020202020204" pitchFamily="34" charset="0"/>
                <a:ea typeface="+mj-ea"/>
                <a:cs typeface="Arial" panose="020B0604020202020204" pitchFamily="34" charset="0"/>
              </a:rPr>
              <a:t>Afinal, já foram investidos muitos recursos e tempo; não é razoável deixá-lo pela metade. Neste caso, não é admitida nova pontuação fora do segundo parêntese.</a:t>
            </a:r>
          </a:p>
        </p:txBody>
      </p:sp>
    </p:spTree>
    <p:extLst>
      <p:ext uri="{BB962C8B-B14F-4D97-AF65-F5344CB8AC3E}">
        <p14:creationId xmlns:p14="http://schemas.microsoft.com/office/powerpoint/2010/main" val="170877358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p:txBody>
          <a:bodyPr>
            <a:normAutofit/>
          </a:bodyPr>
          <a:lstStyle/>
          <a:p>
            <a:r>
              <a:rPr lang="pt-BR" b="1" dirty="0"/>
              <a:t>PARÊNTESES (OBSERVAÇÕES)</a:t>
            </a:r>
          </a:p>
        </p:txBody>
      </p:sp>
      <p:sp>
        <p:nvSpPr>
          <p:cNvPr id="3" name="Espaço Reservado para Conteúdo 2"/>
          <p:cNvSpPr>
            <a:spLocks noGrp="1"/>
          </p:cNvSpPr>
          <p:nvPr>
            <p:ph idx="1"/>
          </p:nvPr>
        </p:nvSpPr>
        <p:spPr>
          <a:xfrm>
            <a:off x="823505" y="2416406"/>
            <a:ext cx="10533117" cy="3160306"/>
          </a:xfrm>
        </p:spPr>
        <p:txBody>
          <a:bodyPr>
            <a:noAutofit/>
          </a:bodyPr>
          <a:lstStyle/>
          <a:p>
            <a:pPr marL="0" indent="0" algn="just">
              <a:buNone/>
            </a:pPr>
            <a:r>
              <a:rPr lang="pt-BR" sz="3100" dirty="0">
                <a:ln w="3175" cmpd="sng">
                  <a:noFill/>
                </a:ln>
                <a:latin typeface="Times New Roman" panose="02020603050405020304" pitchFamily="18" charset="0"/>
                <a:ea typeface="+mj-ea"/>
                <a:cs typeface="Times New Roman" panose="02020603050405020304" pitchFamily="18" charset="0"/>
              </a:rPr>
              <a:t>O que constitui a diferença entre o signo interior e o signo exterior, entre o psíquico e o ideológico?” (Mikhail Bakhtin. Marxismo e filosofia da linguagem. São Paulo: </a:t>
            </a:r>
            <a:r>
              <a:rPr lang="pt-BR" sz="3100" dirty="0" err="1">
                <a:ln w="3175" cmpd="sng">
                  <a:noFill/>
                </a:ln>
                <a:latin typeface="Times New Roman" panose="02020603050405020304" pitchFamily="18" charset="0"/>
                <a:ea typeface="+mj-ea"/>
                <a:cs typeface="Times New Roman" panose="02020603050405020304" pitchFamily="18" charset="0"/>
              </a:rPr>
              <a:t>Hucitec</a:t>
            </a:r>
            <a:r>
              <a:rPr lang="pt-BR" sz="3100" dirty="0">
                <a:ln w="3175" cmpd="sng">
                  <a:noFill/>
                </a:ln>
                <a:latin typeface="Times New Roman" panose="02020603050405020304" pitchFamily="18" charset="0"/>
                <a:ea typeface="+mj-ea"/>
                <a:cs typeface="Times New Roman" panose="02020603050405020304" pitchFamily="18" charset="0"/>
              </a:rPr>
              <a:t>, 1992.) Para responder a essa questão, é necessário...; “Só se ligam por hífen os elementos das palavras compostas em que se mantém a noção da composição, isto é, </a:t>
            </a:r>
          </a:p>
        </p:txBody>
      </p:sp>
    </p:spTree>
    <p:extLst>
      <p:ext uri="{BB962C8B-B14F-4D97-AF65-F5344CB8AC3E}">
        <p14:creationId xmlns:p14="http://schemas.microsoft.com/office/powerpoint/2010/main" val="266568417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p:txBody>
          <a:bodyPr>
            <a:normAutofit/>
          </a:bodyPr>
          <a:lstStyle/>
          <a:p>
            <a:r>
              <a:rPr lang="pt-BR" b="1" dirty="0"/>
              <a:t>PARÊNTESES (OBSERVAÇÕES)</a:t>
            </a:r>
          </a:p>
        </p:txBody>
      </p:sp>
      <p:sp>
        <p:nvSpPr>
          <p:cNvPr id="3" name="Espaço Reservado para Conteúdo 2"/>
          <p:cNvSpPr>
            <a:spLocks noGrp="1"/>
          </p:cNvSpPr>
          <p:nvPr>
            <p:ph idx="1"/>
          </p:nvPr>
        </p:nvSpPr>
        <p:spPr>
          <a:xfrm>
            <a:off x="868661" y="2427693"/>
            <a:ext cx="10476672" cy="3657018"/>
          </a:xfrm>
        </p:spPr>
        <p:txBody>
          <a:bodyPr>
            <a:noAutofit/>
          </a:bodyPr>
          <a:lstStyle/>
          <a:p>
            <a:pPr marL="0" indent="0" algn="just">
              <a:buNone/>
            </a:pPr>
            <a:r>
              <a:rPr lang="pt-BR" sz="3100" dirty="0">
                <a:ln w="3175" cmpd="sng">
                  <a:noFill/>
                </a:ln>
                <a:latin typeface="Times New Roman" panose="02020603050405020304" pitchFamily="18" charset="0"/>
                <a:ea typeface="+mj-ea"/>
                <a:cs typeface="Times New Roman" panose="02020603050405020304" pitchFamily="18" charset="0"/>
              </a:rPr>
              <a:t>os elementos das palavras compostas que mantêm a sua independência fonética, conservando cada um a sua própria acentuação, porém formando o conjunto perfeita unidade de sentido.” (Rocha Lima. Gramática normativa da língua portuguesa. 35. ed. Rio de Janeiro: José Olympio, 1998, p. 56.)</a:t>
            </a:r>
          </a:p>
        </p:txBody>
      </p:sp>
    </p:spTree>
    <p:extLst>
      <p:ext uri="{BB962C8B-B14F-4D97-AF65-F5344CB8AC3E}">
        <p14:creationId xmlns:p14="http://schemas.microsoft.com/office/powerpoint/2010/main" val="116488490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 </a:t>
            </a:r>
            <a:r>
              <a:rPr lang="pt-BR" b="1" dirty="0"/>
              <a:t>COLCHETES</a:t>
            </a:r>
          </a:p>
        </p:txBody>
      </p:sp>
      <p:sp>
        <p:nvSpPr>
          <p:cNvPr id="3" name="Espaço Reservado para Conteúdo 2"/>
          <p:cNvSpPr>
            <a:spLocks noGrp="1"/>
          </p:cNvSpPr>
          <p:nvPr>
            <p:ph idx="1"/>
          </p:nvPr>
        </p:nvSpPr>
        <p:spPr>
          <a:xfrm>
            <a:off x="846207" y="2438599"/>
            <a:ext cx="10499125" cy="3533223"/>
          </a:xfrm>
        </p:spPr>
        <p:txBody>
          <a:bodyPr>
            <a:normAutofit/>
          </a:bodyPr>
          <a:lstStyle/>
          <a:p>
            <a:pPr marL="0" indent="0" algn="just">
              <a:buNone/>
            </a:pPr>
            <a:r>
              <a:rPr lang="pt-BR" sz="3100" dirty="0">
                <a:ln w="3175" cmpd="sng">
                  <a:noFill/>
                </a:ln>
                <a:latin typeface="Times New Roman" panose="02020603050405020304" pitchFamily="18" charset="0"/>
                <a:ea typeface="+mj-ea"/>
                <a:cs typeface="Times New Roman" panose="02020603050405020304" pitchFamily="18" charset="0"/>
              </a:rPr>
              <a:t>Usam-se colchetes para intercalar observações ou indicar supressões em textos alheios: “Todos são iguais perante a lei, sem distinção de qualquer natureza, garantindo-se aos brasileiros e aos estrangeiros residentes [e visitantes também] no País a inviolabilidade do direito à vida, à liberdade, à igualdade, à segurança e à propriedade, nos termos seguintes[...]”</a:t>
            </a:r>
          </a:p>
        </p:txBody>
      </p:sp>
    </p:spTree>
    <p:extLst>
      <p:ext uri="{BB962C8B-B14F-4D97-AF65-F5344CB8AC3E}">
        <p14:creationId xmlns:p14="http://schemas.microsoft.com/office/powerpoint/2010/main" val="125604505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p:txBody>
          <a:bodyPr/>
          <a:lstStyle/>
          <a:p>
            <a:r>
              <a:rPr lang="pt-BR" dirty="0"/>
              <a:t> </a:t>
            </a:r>
            <a:r>
              <a:rPr lang="pt-BR" b="1" dirty="0"/>
              <a:t>COLCHETES</a:t>
            </a:r>
          </a:p>
        </p:txBody>
      </p:sp>
      <p:sp>
        <p:nvSpPr>
          <p:cNvPr id="3" name="Espaço Reservado para Conteúdo 2"/>
          <p:cNvSpPr>
            <a:spLocks noGrp="1"/>
          </p:cNvSpPr>
          <p:nvPr>
            <p:ph idx="1"/>
          </p:nvPr>
        </p:nvSpPr>
        <p:spPr>
          <a:xfrm>
            <a:off x="870196" y="2424289"/>
            <a:ext cx="10486426" cy="3434644"/>
          </a:xfrm>
        </p:spPr>
        <p:txBody>
          <a:bodyPr>
            <a:normAutofit/>
          </a:bodyPr>
          <a:lstStyle/>
          <a:p>
            <a:pPr marL="0" indent="0" algn="just">
              <a:buNone/>
            </a:pPr>
            <a:r>
              <a:rPr lang="pt-BR" sz="3100" dirty="0">
                <a:ln w="3175" cmpd="sng">
                  <a:noFill/>
                </a:ln>
                <a:latin typeface="Times New Roman" panose="02020603050405020304" pitchFamily="18" charset="0"/>
                <a:ea typeface="+mj-ea"/>
                <a:cs typeface="Times New Roman" panose="02020603050405020304" pitchFamily="18" charset="0"/>
              </a:rPr>
              <a:t>Para substituir os parênteses externos quando há necessidade de inserir parênteses internos: “A quantia pedida [R$ 1.000.000,00 (um milhão de reais)] acabou sendo o valor atribuído à causa” (COSTA, 2004, p. 267). suprimir termos ou trechos de citações. (V. Parte II, citação direta.)</a:t>
            </a:r>
          </a:p>
        </p:txBody>
      </p:sp>
    </p:spTree>
    <p:extLst>
      <p:ext uri="{BB962C8B-B14F-4D97-AF65-F5344CB8AC3E}">
        <p14:creationId xmlns:p14="http://schemas.microsoft.com/office/powerpoint/2010/main" val="336469308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RETICÊNCIAS</a:t>
            </a:r>
          </a:p>
        </p:txBody>
      </p:sp>
      <p:sp>
        <p:nvSpPr>
          <p:cNvPr id="3" name="Espaço Reservado para Conteúdo 2"/>
          <p:cNvSpPr>
            <a:spLocks noGrp="1"/>
          </p:cNvSpPr>
          <p:nvPr>
            <p:ph idx="1"/>
          </p:nvPr>
        </p:nvSpPr>
        <p:spPr>
          <a:xfrm>
            <a:off x="812800" y="2438399"/>
            <a:ext cx="10487378" cy="3556001"/>
          </a:xfrm>
        </p:spPr>
        <p:txBody>
          <a:bodyPr>
            <a:noAutofit/>
          </a:bodyPr>
          <a:lstStyle/>
          <a:p>
            <a:pPr marL="0" indent="0" algn="just">
              <a:buNone/>
            </a:pPr>
            <a:r>
              <a:rPr lang="pt-BR" sz="3100" dirty="0">
                <a:ln w="3175" cmpd="sng">
                  <a:noFill/>
                </a:ln>
                <a:latin typeface="Times New Roman" panose="02020603050405020304" pitchFamily="18" charset="0"/>
                <a:ea typeface="+mj-ea"/>
                <a:cs typeface="Times New Roman" panose="02020603050405020304" pitchFamily="18" charset="0"/>
              </a:rPr>
              <a:t>Indicar interrupção ou incompletude do pensamento ou, ainda, hesitação: Moro na Rua...; Quem tudo quer...; Bem... acho...</a:t>
            </a:r>
          </a:p>
          <a:p>
            <a:pPr marL="0" indent="0" algn="just">
              <a:buNone/>
            </a:pPr>
            <a:endParaRPr lang="pt-BR" sz="3100" dirty="0">
              <a:ln w="3175" cmpd="sng">
                <a:noFill/>
              </a:ln>
              <a:latin typeface="Times New Roman" panose="02020603050405020304" pitchFamily="18" charset="0"/>
              <a:ea typeface="+mj-ea"/>
              <a:cs typeface="Times New Roman" panose="02020603050405020304" pitchFamily="18" charset="0"/>
            </a:endParaRPr>
          </a:p>
          <a:p>
            <a:pPr marL="0" indent="0" algn="just">
              <a:buNone/>
            </a:pPr>
            <a:r>
              <a:rPr lang="pt-BR" sz="3100" dirty="0">
                <a:ln w="3175" cmpd="sng">
                  <a:noFill/>
                </a:ln>
                <a:latin typeface="Times New Roman" panose="02020603050405020304" pitchFamily="18" charset="0"/>
                <a:ea typeface="+mj-ea"/>
                <a:cs typeface="Times New Roman" panose="02020603050405020304" pitchFamily="18" charset="0"/>
              </a:rPr>
              <a:t>Suprimir partes iniciais, intermediárias e finais de uma citação (entre colchetes): “[...] os pronomes são substantivos, adjetivos, advérbios e − em algumas línguas que não o português − até verbos” (BECHARA, 2001, p. 112); </a:t>
            </a:r>
          </a:p>
        </p:txBody>
      </p:sp>
    </p:spTree>
    <p:extLst>
      <p:ext uri="{BB962C8B-B14F-4D97-AF65-F5344CB8AC3E}">
        <p14:creationId xmlns:p14="http://schemas.microsoft.com/office/powerpoint/2010/main" val="174289067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RETICÊNCIAS</a:t>
            </a:r>
          </a:p>
        </p:txBody>
      </p:sp>
      <p:sp>
        <p:nvSpPr>
          <p:cNvPr id="3" name="Espaço Reservado para Conteúdo 2"/>
          <p:cNvSpPr>
            <a:spLocks noGrp="1"/>
          </p:cNvSpPr>
          <p:nvPr>
            <p:ph idx="1"/>
          </p:nvPr>
        </p:nvSpPr>
        <p:spPr>
          <a:xfrm>
            <a:off x="872164" y="2404533"/>
            <a:ext cx="10450592" cy="3702756"/>
          </a:xfrm>
        </p:spPr>
        <p:txBody>
          <a:bodyPr>
            <a:noAutofit/>
          </a:bodyPr>
          <a:lstStyle/>
          <a:p>
            <a:pPr marL="0" indent="0" algn="just">
              <a:buNone/>
              <a:tabLst>
                <a:tab pos="1166813" algn="l"/>
              </a:tabLst>
            </a:pPr>
            <a:r>
              <a:rPr lang="pt-BR" sz="3100" dirty="0">
                <a:ln w="3175" cmpd="sng">
                  <a:noFill/>
                </a:ln>
                <a:latin typeface="Times New Roman" panose="02020603050405020304" pitchFamily="18" charset="0"/>
                <a:ea typeface="+mj-ea"/>
                <a:cs typeface="Times New Roman" panose="02020603050405020304" pitchFamily="18" charset="0"/>
              </a:rPr>
              <a:t>“O Ministério Público é instituição permanente [...], incumbindo-lhe a defesa da ordem jurídica, do regime democrático e dos interesses sociais e individuais indisponíveis” (CF, art. 127); “[...] o aprendiz lê todas as épocas, mas escreve, automaticamente, na sua [...]” (ORLANDI, 1988, p. 91).</a:t>
            </a:r>
          </a:p>
        </p:txBody>
      </p:sp>
    </p:spTree>
    <p:extLst>
      <p:ext uri="{BB962C8B-B14F-4D97-AF65-F5344CB8AC3E}">
        <p14:creationId xmlns:p14="http://schemas.microsoft.com/office/powerpoint/2010/main" val="176678863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4089" y="2381956"/>
            <a:ext cx="10487378" cy="2856088"/>
          </a:xfrm>
        </p:spPr>
        <p:txBody>
          <a:bodyPr>
            <a:noAutofit/>
          </a:bodyPr>
          <a:lstStyle/>
          <a:p>
            <a:pPr algn="just"/>
            <a:r>
              <a:rPr lang="pt-BR" sz="3100" dirty="0">
                <a:latin typeface="Times New Roman" panose="02020603050405020304" pitchFamily="18" charset="0"/>
                <a:cs typeface="Times New Roman" panose="02020603050405020304" pitchFamily="18" charset="0"/>
              </a:rPr>
              <a:t>Usam-se barras:  Nas abreviações de datas (2/1/2004) e em certas abreviaturas: m/ [= meu(s), minha(s)]; A/C [= ao(s) cuidado(s) de]; km/h [= quilômetro(s) por hora]; m/s [= metro(s) por segundo]; c/c [= combinado com o/a (art., inciso, alínea, etc.)]. Para introduzir a sigla do estado após o número do processo: A Tutela Antecipada n. 34/BA foi indeferida.</a:t>
            </a:r>
          </a:p>
        </p:txBody>
      </p:sp>
      <p:sp>
        <p:nvSpPr>
          <p:cNvPr id="3" name="Título 1"/>
          <p:cNvSpPr txBox="1">
            <a:spLocks/>
          </p:cNvSpPr>
          <p:nvPr/>
        </p:nvSpPr>
        <p:spPr>
          <a:xfrm>
            <a:off x="1295402" y="9821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t>BARRAS</a:t>
            </a:r>
          </a:p>
        </p:txBody>
      </p:sp>
    </p:spTree>
    <p:extLst>
      <p:ext uri="{BB962C8B-B14F-4D97-AF65-F5344CB8AC3E}">
        <p14:creationId xmlns:p14="http://schemas.microsoft.com/office/powerpoint/2010/main" val="382790103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ALÍNEAS</a:t>
            </a:r>
          </a:p>
        </p:txBody>
      </p:sp>
      <p:sp>
        <p:nvSpPr>
          <p:cNvPr id="3" name="Espaço Reservado para Conteúdo 2"/>
          <p:cNvSpPr>
            <a:spLocks noGrp="1"/>
          </p:cNvSpPr>
          <p:nvPr>
            <p:ph idx="1"/>
          </p:nvPr>
        </p:nvSpPr>
        <p:spPr>
          <a:xfrm>
            <a:off x="824089" y="2365726"/>
            <a:ext cx="10509955" cy="3777622"/>
          </a:xfrm>
        </p:spPr>
        <p:txBody>
          <a:bodyPr>
            <a:normAutofit/>
          </a:bodyPr>
          <a:lstStyle/>
          <a:p>
            <a:pPr marL="0" indent="0" algn="just">
              <a:buNone/>
            </a:pPr>
            <a:r>
              <a:rPr lang="pt-BR" sz="3100" dirty="0">
                <a:ln w="3175" cmpd="sng">
                  <a:noFill/>
                </a:ln>
                <a:latin typeface="Times New Roman" panose="02020603050405020304" pitchFamily="18" charset="0"/>
                <a:ea typeface="+mj-ea"/>
                <a:cs typeface="Times New Roman" panose="02020603050405020304" pitchFamily="18" charset="0"/>
              </a:rPr>
              <a:t>Usada para enumerações relativas ao texto do inciso. Pode se desdobrar em item (1, 2, 3...)</a:t>
            </a:r>
          </a:p>
          <a:p>
            <a:pPr marL="0" indent="0" algn="just">
              <a:buNone/>
            </a:pPr>
            <a:r>
              <a:rPr lang="pt-BR" sz="3100" dirty="0">
                <a:ln w="3175" cmpd="sng">
                  <a:noFill/>
                </a:ln>
                <a:latin typeface="Times New Roman" panose="02020603050405020304" pitchFamily="18" charset="0"/>
                <a:ea typeface="+mj-ea"/>
                <a:cs typeface="Times New Roman" panose="02020603050405020304" pitchFamily="18" charset="0"/>
              </a:rPr>
              <a:t>Art. 12 A alínea “c” do art. 2º da Lei nº 14.850, de 5 de outubro de 2005, passa a vigorar com a seguinte redação: c) a Prefeitura Municipal de Catanduvas deverá proceder a implantação de terminal rodoviário municipal. (NR)</a:t>
            </a:r>
          </a:p>
        </p:txBody>
      </p:sp>
    </p:spTree>
    <p:extLst>
      <p:ext uri="{BB962C8B-B14F-4D97-AF65-F5344CB8AC3E}">
        <p14:creationId xmlns:p14="http://schemas.microsoft.com/office/powerpoint/2010/main" val="419310630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ALÍNEAS</a:t>
            </a:r>
          </a:p>
        </p:txBody>
      </p:sp>
      <p:sp>
        <p:nvSpPr>
          <p:cNvPr id="3" name="Espaço Reservado para Conteúdo 2"/>
          <p:cNvSpPr>
            <a:spLocks noGrp="1"/>
          </p:cNvSpPr>
          <p:nvPr>
            <p:ph idx="1"/>
          </p:nvPr>
        </p:nvSpPr>
        <p:spPr>
          <a:xfrm>
            <a:off x="835378" y="2449689"/>
            <a:ext cx="10464799" cy="3544710"/>
          </a:xfrm>
        </p:spPr>
        <p:txBody>
          <a:bodyPr>
            <a:normAutofit fontScale="92500" lnSpcReduction="20000"/>
          </a:bodyPr>
          <a:lstStyle/>
          <a:p>
            <a:pPr marL="0" indent="0" fontAlgn="t">
              <a:buNone/>
            </a:pPr>
            <a:r>
              <a:rPr lang="pt-BR" sz="3400" dirty="0">
                <a:ln w="3175" cmpd="sng">
                  <a:noFill/>
                </a:ln>
                <a:latin typeface="Times New Roman" panose="02020603050405020304" pitchFamily="18" charset="0"/>
                <a:ea typeface="+mj-ea"/>
                <a:cs typeface="Times New Roman" panose="02020603050405020304" pitchFamily="18" charset="0"/>
              </a:rPr>
              <a:t>Linha que inicia um parágrafo</a:t>
            </a:r>
          </a:p>
          <a:p>
            <a:pPr marL="0" indent="0" fontAlgn="t">
              <a:buNone/>
            </a:pPr>
            <a:endParaRPr lang="pt-BR" sz="3400" dirty="0">
              <a:ln w="3175" cmpd="sng">
                <a:noFill/>
              </a:ln>
              <a:latin typeface="Times New Roman" panose="02020603050405020304" pitchFamily="18" charset="0"/>
              <a:ea typeface="+mj-ea"/>
              <a:cs typeface="Times New Roman" panose="02020603050405020304" pitchFamily="18" charset="0"/>
            </a:endParaRPr>
          </a:p>
          <a:p>
            <a:pPr marL="0" indent="0" fontAlgn="t">
              <a:buNone/>
            </a:pPr>
            <a:r>
              <a:rPr lang="pt-BR" sz="3400" dirty="0">
                <a:ln w="3175" cmpd="sng">
                  <a:noFill/>
                </a:ln>
                <a:latin typeface="Times New Roman" panose="02020603050405020304" pitchFamily="18" charset="0"/>
                <a:ea typeface="+mj-ea"/>
                <a:cs typeface="Times New Roman" panose="02020603050405020304" pitchFamily="18" charset="0"/>
              </a:rPr>
              <a:t>Subdivisão de um artigo de lei, decreto ou contrato</a:t>
            </a:r>
          </a:p>
          <a:p>
            <a:pPr marL="0" indent="0" fontAlgn="t">
              <a:buNone/>
            </a:pPr>
            <a:endParaRPr lang="pt-BR" sz="3400" dirty="0">
              <a:ln w="3175" cmpd="sng">
                <a:noFill/>
              </a:ln>
              <a:latin typeface="Times New Roman" panose="02020603050405020304" pitchFamily="18" charset="0"/>
              <a:ea typeface="+mj-ea"/>
              <a:cs typeface="Times New Roman" panose="02020603050405020304" pitchFamily="18" charset="0"/>
            </a:endParaRPr>
          </a:p>
          <a:p>
            <a:pPr marL="0" indent="0" fontAlgn="t">
              <a:buNone/>
            </a:pPr>
            <a:r>
              <a:rPr lang="pt-BR" sz="3400" dirty="0">
                <a:ln w="3175" cmpd="sng">
                  <a:noFill/>
                </a:ln>
                <a:latin typeface="Times New Roman" panose="02020603050405020304" pitchFamily="18" charset="0"/>
                <a:ea typeface="+mj-ea"/>
                <a:cs typeface="Times New Roman" panose="02020603050405020304" pitchFamily="18" charset="0"/>
              </a:rPr>
              <a:t>Subdivisão de uma unidade textual, representada por uma letra minúscula ou por um número e seguida de um parêntese (por exemplo: a), b), c), etc.)</a:t>
            </a:r>
          </a:p>
          <a:p>
            <a:pPr marL="0" indent="0">
              <a:buNone/>
            </a:pP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78801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PONTO DE EXCLAMAÇÃO</a:t>
            </a:r>
          </a:p>
        </p:txBody>
      </p:sp>
      <p:sp>
        <p:nvSpPr>
          <p:cNvPr id="3" name="Espaço Reservado para Conteúdo 2"/>
          <p:cNvSpPr>
            <a:spLocks noGrp="1"/>
          </p:cNvSpPr>
          <p:nvPr>
            <p:ph idx="1"/>
          </p:nvPr>
        </p:nvSpPr>
        <p:spPr>
          <a:xfrm>
            <a:off x="812800" y="2449689"/>
            <a:ext cx="10532533" cy="3341511"/>
          </a:xfrm>
        </p:spPr>
        <p:txBody>
          <a:bodyPr>
            <a:normAutofit/>
          </a:bodyPr>
          <a:lstStyle/>
          <a:p>
            <a:pPr marL="0" indent="0" algn="just">
              <a:buNone/>
            </a:pPr>
            <a:r>
              <a:rPr lang="pt-BR" sz="3100" dirty="0">
                <a:ln w="3175" cmpd="sng">
                  <a:noFill/>
                </a:ln>
                <a:latin typeface="Times New Roman" panose="02020603050405020304" pitchFamily="18" charset="0"/>
                <a:ea typeface="+mj-ea"/>
                <a:cs typeface="Times New Roman" panose="02020603050405020304" pitchFamily="18" charset="0"/>
              </a:rPr>
              <a:t>O ponto de exclamação é utilizado para indicar surpresa, espanto, admiração, súplica etc. Seu uso na redação oficial fica geralmente restrito aos discursos e às peças de retórica: </a:t>
            </a:r>
          </a:p>
          <a:p>
            <a:pPr marL="0" indent="0" algn="just">
              <a:buNone/>
            </a:pPr>
            <a:r>
              <a:rPr lang="pt-BR" sz="3100" dirty="0">
                <a:ln w="3175" cmpd="sng">
                  <a:noFill/>
                </a:ln>
                <a:latin typeface="Times New Roman" panose="02020603050405020304" pitchFamily="18" charset="0"/>
                <a:ea typeface="+mj-ea"/>
                <a:cs typeface="Times New Roman" panose="02020603050405020304" pitchFamily="18" charset="0"/>
              </a:rPr>
              <a:t>Exemplos: Povo deste grande País! Com nosso trabalho chegaremos lá! </a:t>
            </a:r>
          </a:p>
        </p:txBody>
      </p:sp>
    </p:spTree>
    <p:extLst>
      <p:ext uri="{BB962C8B-B14F-4D97-AF65-F5344CB8AC3E}">
        <p14:creationId xmlns:p14="http://schemas.microsoft.com/office/powerpoint/2010/main" val="19991434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CHAVES</a:t>
            </a:r>
          </a:p>
        </p:txBody>
      </p:sp>
      <p:sp>
        <p:nvSpPr>
          <p:cNvPr id="3" name="Espaço Reservado para Conteúdo 2"/>
          <p:cNvSpPr>
            <a:spLocks noGrp="1"/>
          </p:cNvSpPr>
          <p:nvPr>
            <p:ph idx="1"/>
          </p:nvPr>
        </p:nvSpPr>
        <p:spPr>
          <a:xfrm>
            <a:off x="967325" y="2386188"/>
            <a:ext cx="10400586" cy="3371145"/>
          </a:xfrm>
        </p:spPr>
        <p:txBody>
          <a:bodyPr>
            <a:noAutofit/>
          </a:bodyPr>
          <a:lstStyle/>
          <a:p>
            <a:pPr marL="0" indent="0" algn="just">
              <a:buNone/>
            </a:pPr>
            <a:r>
              <a:rPr lang="pt-BR" sz="3100" b="1" dirty="0">
                <a:ln w="3175" cmpd="sng">
                  <a:noFill/>
                </a:ln>
                <a:latin typeface="Times New Roman" panose="02020603050405020304" pitchFamily="18" charset="0"/>
                <a:ea typeface="+mj-ea"/>
                <a:cs typeface="Times New Roman" panose="02020603050405020304" pitchFamily="18" charset="0"/>
              </a:rPr>
              <a:t>Chaves</a:t>
            </a:r>
            <a:r>
              <a:rPr lang="pt-BR" sz="3100" dirty="0">
                <a:ln w="3175" cmpd="sng">
                  <a:noFill/>
                </a:ln>
                <a:latin typeface="Times New Roman" panose="02020603050405020304" pitchFamily="18" charset="0"/>
                <a:ea typeface="+mj-ea"/>
                <a:cs typeface="Times New Roman" panose="02020603050405020304" pitchFamily="18" charset="0"/>
              </a:rPr>
              <a:t> [ { } ], também chamadas de chavetas, são um sinal gráfico usado para indicar reunião. Indicam a reunião de diversos itens relacionados que formam um grupo, bem como a reunião das diversas divisões de um assunto.</a:t>
            </a:r>
          </a:p>
        </p:txBody>
      </p:sp>
    </p:spTree>
    <p:extLst>
      <p:ext uri="{BB962C8B-B14F-4D97-AF65-F5344CB8AC3E}">
        <p14:creationId xmlns:p14="http://schemas.microsoft.com/office/powerpoint/2010/main" val="22898075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CHAVES</a:t>
            </a:r>
          </a:p>
        </p:txBody>
      </p:sp>
      <p:sp>
        <p:nvSpPr>
          <p:cNvPr id="3" name="Espaço Reservado para Conteúdo 2"/>
          <p:cNvSpPr>
            <a:spLocks noGrp="1"/>
          </p:cNvSpPr>
          <p:nvPr>
            <p:ph idx="1"/>
          </p:nvPr>
        </p:nvSpPr>
        <p:spPr/>
        <p:txBody>
          <a:bodyPr>
            <a:noAutofit/>
          </a:bodyPr>
          <a:lstStyle/>
          <a:p>
            <a:r>
              <a:rPr lang="pt-BR" sz="3100" dirty="0">
                <a:ln w="3175" cmpd="sng">
                  <a:noFill/>
                </a:ln>
                <a:latin typeface="Times New Roman" panose="02020603050405020304" pitchFamily="18" charset="0"/>
                <a:ea typeface="+mj-ea"/>
                <a:cs typeface="Times New Roman" panose="02020603050405020304" pitchFamily="18" charset="0"/>
              </a:rPr>
              <a:t>Múltiplos de 5: {0, 5, 10, 15, 20, 25, 30, 35,… }.</a:t>
            </a:r>
          </a:p>
          <a:p>
            <a:r>
              <a:rPr lang="pt-BR" sz="3100" dirty="0">
                <a:ln w="3175" cmpd="sng">
                  <a:noFill/>
                </a:ln>
                <a:latin typeface="Times New Roman" panose="02020603050405020304" pitchFamily="18" charset="0"/>
                <a:ea typeface="+mj-ea"/>
                <a:cs typeface="Times New Roman" panose="02020603050405020304" pitchFamily="18" charset="0"/>
              </a:rPr>
              <a:t>Números primos menos que 20: {2, 3, 5, 7, 11, 13, 17, 19}</a:t>
            </a:r>
          </a:p>
          <a:p>
            <a:r>
              <a:rPr lang="pt-BR" sz="3100" dirty="0">
                <a:ln w="3175" cmpd="sng">
                  <a:noFill/>
                </a:ln>
                <a:latin typeface="Times New Roman" panose="02020603050405020304" pitchFamily="18" charset="0"/>
                <a:ea typeface="+mj-ea"/>
                <a:cs typeface="Times New Roman" panose="02020603050405020304" pitchFamily="18" charset="0"/>
              </a:rPr>
              <a:t>Cores preferidas dos alunos: {azul, verde, preto, vermelho, rosa}</a:t>
            </a:r>
          </a:p>
        </p:txBody>
      </p:sp>
    </p:spTree>
    <p:extLst>
      <p:ext uri="{BB962C8B-B14F-4D97-AF65-F5344CB8AC3E}">
        <p14:creationId xmlns:p14="http://schemas.microsoft.com/office/powerpoint/2010/main" val="411234458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35944" y="1771650"/>
            <a:ext cx="10464800" cy="3695700"/>
          </a:xfrm>
        </p:spPr>
        <p:txBody>
          <a:bodyPr>
            <a:noAutofit/>
          </a:bodyPr>
          <a:lstStyle/>
          <a:p>
            <a:pPr marL="0" indent="0" algn="ctr">
              <a:buNone/>
            </a:pPr>
            <a:r>
              <a:rPr lang="pt-BR" sz="3200" b="1" dirty="0">
                <a:ln w="3175" cmpd="sng">
                  <a:noFill/>
                </a:ln>
                <a:latin typeface="Arial" panose="020B0604020202020204" pitchFamily="34" charset="0"/>
                <a:cs typeface="Arial" panose="020B0604020202020204" pitchFamily="34" charset="0"/>
              </a:rPr>
              <a:t>§</a:t>
            </a:r>
            <a:endParaRPr lang="pt-BR" sz="3200" b="1" dirty="0">
              <a:ln w="3175" cmpd="sng">
                <a:noFill/>
              </a:ln>
              <a:latin typeface="Arial" panose="020B0604020202020204" pitchFamily="34" charset="0"/>
              <a:ea typeface="+mj-ea"/>
              <a:cs typeface="Arial" panose="020B0604020202020204" pitchFamily="34" charset="0"/>
            </a:endParaRPr>
          </a:p>
          <a:p>
            <a:pPr marL="0" indent="0" algn="just">
              <a:buNone/>
            </a:pPr>
            <a:r>
              <a:rPr lang="pt-BR" sz="2800" dirty="0">
                <a:ln w="3175" cmpd="sng">
                  <a:noFill/>
                </a:ln>
                <a:latin typeface="Times New Roman" panose="02020603050405020304" pitchFamily="18" charset="0"/>
                <a:ea typeface="+mj-ea"/>
                <a:cs typeface="Times New Roman" panose="02020603050405020304" pitchFamily="18" charset="0"/>
              </a:rPr>
              <a:t>O símbolo § provém da junção de dois </a:t>
            </a:r>
            <a:r>
              <a:rPr lang="pt-BR" sz="2800" dirty="0" err="1">
                <a:ln w="3175" cmpd="sng">
                  <a:noFill/>
                </a:ln>
                <a:latin typeface="Times New Roman" panose="02020603050405020304" pitchFamily="18" charset="0"/>
                <a:ea typeface="+mj-ea"/>
                <a:cs typeface="Times New Roman" panose="02020603050405020304" pitchFamily="18" charset="0"/>
              </a:rPr>
              <a:t>ss</a:t>
            </a:r>
            <a:r>
              <a:rPr lang="pt-BR" sz="2800" dirty="0">
                <a:ln w="3175" cmpd="sng">
                  <a:noFill/>
                </a:ln>
                <a:latin typeface="Times New Roman" panose="02020603050405020304" pitchFamily="18" charset="0"/>
                <a:ea typeface="+mj-ea"/>
                <a:cs typeface="Times New Roman" panose="02020603050405020304" pitchFamily="18" charset="0"/>
              </a:rPr>
              <a:t>, que resumem a expressão latina </a:t>
            </a:r>
            <a:r>
              <a:rPr lang="pt-BR" sz="2800" dirty="0" err="1">
                <a:ln w="3175" cmpd="sng">
                  <a:noFill/>
                </a:ln>
                <a:latin typeface="Times New Roman" panose="02020603050405020304" pitchFamily="18" charset="0"/>
                <a:ea typeface="+mj-ea"/>
                <a:cs typeface="Times New Roman" panose="02020603050405020304" pitchFamily="18" charset="0"/>
              </a:rPr>
              <a:t>signum</a:t>
            </a:r>
            <a:r>
              <a:rPr lang="pt-BR" sz="2800" dirty="0">
                <a:ln w="3175" cmpd="sng">
                  <a:noFill/>
                </a:ln>
                <a:latin typeface="Times New Roman" panose="02020603050405020304" pitchFamily="18" charset="0"/>
                <a:ea typeface="+mj-ea"/>
                <a:cs typeface="Times New Roman" panose="02020603050405020304" pitchFamily="18" charset="0"/>
              </a:rPr>
              <a:t> </a:t>
            </a:r>
            <a:r>
              <a:rPr lang="pt-BR" sz="2800" dirty="0" err="1">
                <a:ln w="3175" cmpd="sng">
                  <a:noFill/>
                </a:ln>
                <a:latin typeface="Times New Roman" panose="02020603050405020304" pitchFamily="18" charset="0"/>
                <a:ea typeface="+mj-ea"/>
                <a:cs typeface="Times New Roman" panose="02020603050405020304" pitchFamily="18" charset="0"/>
              </a:rPr>
              <a:t>sectiōnis</a:t>
            </a:r>
            <a:r>
              <a:rPr lang="pt-BR" sz="2800" dirty="0">
                <a:ln w="3175" cmpd="sng">
                  <a:noFill/>
                </a:ln>
                <a:latin typeface="Times New Roman" panose="02020603050405020304" pitchFamily="18" charset="0"/>
                <a:ea typeface="+mj-ea"/>
                <a:cs typeface="Times New Roman" panose="02020603050405020304" pitchFamily="18" charset="0"/>
              </a:rPr>
              <a:t>, que, literalmente, significa  «sinal de secção» ou «sinal de corte». Este símbolo serve no antigo direito romano para  marcar o desdobramento dum texto normativo em normas. Nos diplomas legais ou regulamentares dos países europeus ou europeizados no seu direito e sistema jurídico, inclusive nos países lusófonos, uma unidade normativa, normalmente, aparece designada como artigo.</a:t>
            </a:r>
          </a:p>
        </p:txBody>
      </p:sp>
    </p:spTree>
    <p:extLst>
      <p:ext uri="{BB962C8B-B14F-4D97-AF65-F5344CB8AC3E}">
        <p14:creationId xmlns:p14="http://schemas.microsoft.com/office/powerpoint/2010/main" val="273086771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80533" y="2393243"/>
            <a:ext cx="10464800" cy="3668889"/>
          </a:xfrm>
        </p:spPr>
        <p:txBody>
          <a:bodyPr>
            <a:noAutofit/>
          </a:bodyPr>
          <a:lstStyle/>
          <a:p>
            <a:pPr marL="0" indent="0" algn="just">
              <a:buNone/>
            </a:pPr>
            <a:r>
              <a:rPr lang="pt-BR" sz="2800" dirty="0">
                <a:ln w="3175" cmpd="sng">
                  <a:noFill/>
                </a:ln>
                <a:latin typeface="Times New Roman" panose="02020603050405020304" pitchFamily="18" charset="0"/>
                <a:ea typeface="+mj-ea"/>
                <a:cs typeface="Times New Roman" panose="02020603050405020304" pitchFamily="18" charset="0"/>
              </a:rPr>
              <a:t>Historicamente, em Portugal, o símbolo § não aparece escrito a iniciar um parágrafo ou a encabeçar uma norma, nem nas Ordenações Afonsinas, nem nas Ordenações  Manuelinas, nem  nas Ordenações  Filipinas. Contudo, numa edição destas últimas Ordenações com notas remissivas, estas notas aludem aos números em que se dividem as Ordenações precedendo-os do sinal § ou §§ (por exemplo, § 1. ou §§ 3. e 4.).</a:t>
            </a:r>
          </a:p>
        </p:txBody>
      </p:sp>
    </p:spTree>
    <p:extLst>
      <p:ext uri="{BB962C8B-B14F-4D97-AF65-F5344CB8AC3E}">
        <p14:creationId xmlns:p14="http://schemas.microsoft.com/office/powerpoint/2010/main" val="321797124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57956" y="2415822"/>
            <a:ext cx="10521244" cy="2438400"/>
          </a:xfrm>
        </p:spPr>
        <p:txBody>
          <a:bodyPr>
            <a:noAutofit/>
          </a:bodyPr>
          <a:lstStyle/>
          <a:p>
            <a:pPr marL="0" indent="0" algn="just">
              <a:buNone/>
            </a:pPr>
            <a:r>
              <a:rPr lang="pt-BR" sz="2800" dirty="0">
                <a:ln w="3175" cmpd="sng">
                  <a:noFill/>
                </a:ln>
                <a:latin typeface="Times New Roman" panose="02020603050405020304" pitchFamily="18" charset="0"/>
                <a:ea typeface="+mj-ea"/>
                <a:cs typeface="Times New Roman" panose="02020603050405020304" pitchFamily="18" charset="0"/>
              </a:rPr>
              <a:t>O </a:t>
            </a:r>
            <a:r>
              <a:rPr lang="pt-BR" sz="2800" dirty="0" err="1">
                <a:ln w="3175" cmpd="sng">
                  <a:noFill/>
                </a:ln>
                <a:latin typeface="Times New Roman" panose="02020603050405020304" pitchFamily="18" charset="0"/>
                <a:ea typeface="+mj-ea"/>
                <a:cs typeface="Times New Roman" panose="02020603050405020304" pitchFamily="18" charset="0"/>
              </a:rPr>
              <a:t>Code</a:t>
            </a:r>
            <a:r>
              <a:rPr lang="pt-BR" sz="2800" dirty="0">
                <a:ln w="3175" cmpd="sng">
                  <a:noFill/>
                </a:ln>
                <a:latin typeface="Times New Roman" panose="02020603050405020304" pitchFamily="18" charset="0"/>
                <a:ea typeface="+mj-ea"/>
                <a:cs typeface="Times New Roman" panose="02020603050405020304" pitchFamily="18" charset="0"/>
              </a:rPr>
              <a:t> </a:t>
            </a:r>
            <a:r>
              <a:rPr lang="pt-BR" sz="2800" dirty="0" err="1">
                <a:ln w="3175" cmpd="sng">
                  <a:noFill/>
                </a:ln>
                <a:latin typeface="Times New Roman" panose="02020603050405020304" pitchFamily="18" charset="0"/>
                <a:ea typeface="+mj-ea"/>
                <a:cs typeface="Times New Roman" panose="02020603050405020304" pitchFamily="18" charset="0"/>
              </a:rPr>
              <a:t>des</a:t>
            </a:r>
            <a:r>
              <a:rPr lang="pt-BR" sz="2800" dirty="0">
                <a:ln w="3175" cmpd="sng">
                  <a:noFill/>
                </a:ln>
                <a:latin typeface="Times New Roman" panose="02020603050405020304" pitchFamily="18" charset="0"/>
                <a:ea typeface="+mj-ea"/>
                <a:cs typeface="Times New Roman" panose="02020603050405020304" pitchFamily="18" charset="0"/>
              </a:rPr>
              <a:t> </a:t>
            </a:r>
            <a:r>
              <a:rPr lang="pt-BR" sz="2800" dirty="0" err="1">
                <a:ln w="3175" cmpd="sng">
                  <a:noFill/>
                </a:ln>
                <a:latin typeface="Times New Roman" panose="02020603050405020304" pitchFamily="18" charset="0"/>
                <a:ea typeface="+mj-ea"/>
                <a:cs typeface="Times New Roman" panose="02020603050405020304" pitchFamily="18" charset="0"/>
              </a:rPr>
              <a:t>Français</a:t>
            </a:r>
            <a:r>
              <a:rPr lang="pt-BR" sz="2800" dirty="0">
                <a:ln w="3175" cmpd="sng">
                  <a:noFill/>
                </a:ln>
                <a:latin typeface="Times New Roman" panose="02020603050405020304" pitchFamily="18" charset="0"/>
                <a:ea typeface="+mj-ea"/>
                <a:cs typeface="Times New Roman" panose="02020603050405020304" pitchFamily="18" charset="0"/>
              </a:rPr>
              <a:t>, geralmente conhecido como Código de Napoleão, faz encabeçar cada norma do mesmo com a palavra “</a:t>
            </a:r>
            <a:r>
              <a:rPr lang="pt-BR" sz="2800" dirty="0" err="1">
                <a:ln w="3175" cmpd="sng">
                  <a:noFill/>
                </a:ln>
                <a:latin typeface="Times New Roman" panose="02020603050405020304" pitchFamily="18" charset="0"/>
                <a:ea typeface="+mj-ea"/>
                <a:cs typeface="Times New Roman" panose="02020603050405020304" pitchFamily="18" charset="0"/>
              </a:rPr>
              <a:t>article</a:t>
            </a:r>
            <a:r>
              <a:rPr lang="pt-BR" sz="2800" dirty="0">
                <a:ln w="3175" cmpd="sng">
                  <a:noFill/>
                </a:ln>
                <a:latin typeface="Times New Roman" panose="02020603050405020304" pitchFamily="18" charset="0"/>
                <a:ea typeface="+mj-ea"/>
                <a:cs typeface="Times New Roman" panose="02020603050405020304" pitchFamily="18" charset="0"/>
              </a:rPr>
              <a:t>”, seguida dum número sequencial, e não divide qualquer deles em parágrafos (§§).</a:t>
            </a:r>
          </a:p>
          <a:p>
            <a:pPr marL="0" indent="0" algn="just">
              <a:buNone/>
            </a:pPr>
            <a:endParaRPr lang="pt-BR" sz="2800" dirty="0"/>
          </a:p>
        </p:txBody>
      </p:sp>
    </p:spTree>
    <p:extLst>
      <p:ext uri="{BB962C8B-B14F-4D97-AF65-F5344CB8AC3E}">
        <p14:creationId xmlns:p14="http://schemas.microsoft.com/office/powerpoint/2010/main" val="247836278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latin typeface="Courier New" panose="02070309020205020404" pitchFamily="49" charset="0"/>
                <a:cs typeface="Courier New" panose="02070309020205020404" pitchFamily="49" charset="0"/>
              </a:rPr>
              <a:t>VAMOS TRABALHAR SÉRIO...</a:t>
            </a:r>
          </a:p>
        </p:txBody>
      </p:sp>
      <p:sp>
        <p:nvSpPr>
          <p:cNvPr id="3" name="Espaço Reservado para Conteúdo 2"/>
          <p:cNvSpPr>
            <a:spLocks noGrp="1"/>
          </p:cNvSpPr>
          <p:nvPr>
            <p:ph idx="1"/>
          </p:nvPr>
        </p:nvSpPr>
        <p:spPr>
          <a:xfrm>
            <a:off x="883354" y="2393244"/>
            <a:ext cx="10416823" cy="3482624"/>
          </a:xfrm>
        </p:spPr>
        <p:txBody>
          <a:bodyPr>
            <a:normAutofit/>
          </a:bodyPr>
          <a:lstStyle/>
          <a:p>
            <a:pPr marL="0" indent="0" algn="just">
              <a:buNone/>
            </a:pPr>
            <a:r>
              <a:rPr lang="pt-BR" sz="2800" dirty="0">
                <a:ln w="3175" cmpd="sng">
                  <a:noFill/>
                </a:ln>
                <a:latin typeface="Courier New" panose="02070309020205020404" pitchFamily="49" charset="0"/>
                <a:ea typeface="+mj-ea"/>
                <a:cs typeface="Courier New" panose="02070309020205020404" pitchFamily="49" charset="0"/>
              </a:rPr>
              <a:t>Art. 205. A </a:t>
            </a:r>
            <a:r>
              <a:rPr lang="pt-BR" sz="2800" b="1" dirty="0">
                <a:ln w="3175" cmpd="sng">
                  <a:noFill/>
                </a:ln>
                <a:latin typeface="Courier New" panose="02070309020205020404" pitchFamily="49" charset="0"/>
                <a:ea typeface="+mj-ea"/>
                <a:cs typeface="Courier New" panose="02070309020205020404" pitchFamily="49" charset="0"/>
              </a:rPr>
              <a:t>educação</a:t>
            </a:r>
            <a:r>
              <a:rPr lang="pt-BR" sz="2800" dirty="0">
                <a:ln w="3175" cmpd="sng">
                  <a:noFill/>
                </a:ln>
                <a:latin typeface="Courier New" panose="02070309020205020404" pitchFamily="49" charset="0"/>
                <a:ea typeface="+mj-ea"/>
                <a:cs typeface="Courier New" panose="02070309020205020404" pitchFamily="49" charset="0"/>
              </a:rPr>
              <a:t>, direito de todos e dever do Estado e da família, será promovida e incentivada com a colaboração da sociedade, visando ao pleno desenvolvimento da pessoa, seu preparo para o exercício da cidadania e sua qualificação para o trabalho.</a:t>
            </a:r>
          </a:p>
        </p:txBody>
      </p:sp>
    </p:spTree>
    <p:extLst>
      <p:ext uri="{BB962C8B-B14F-4D97-AF65-F5344CB8AC3E}">
        <p14:creationId xmlns:p14="http://schemas.microsoft.com/office/powerpoint/2010/main" val="257643685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286934" y="2754488"/>
            <a:ext cx="9956800" cy="3149601"/>
          </a:xfrm>
        </p:spPr>
        <p:txBody>
          <a:bodyPr/>
          <a:lstStyle/>
          <a:p>
            <a:pPr marL="0" indent="0">
              <a:buNone/>
            </a:pPr>
            <a:endParaRPr lang="pt-BR" dirty="0"/>
          </a:p>
          <a:p>
            <a:pPr marL="0" indent="0">
              <a:buNone/>
            </a:pP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781050"/>
            <a:ext cx="10434583" cy="5314950"/>
          </a:xfrm>
          <a:prstGeom prst="rect">
            <a:avLst/>
          </a:prstGeom>
        </p:spPr>
      </p:pic>
    </p:spTree>
    <p:extLst>
      <p:ext uri="{BB962C8B-B14F-4D97-AF65-F5344CB8AC3E}">
        <p14:creationId xmlns:p14="http://schemas.microsoft.com/office/powerpoint/2010/main" val="93409078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1303160"/>
            <a:ext cx="10408356" cy="1965678"/>
          </a:xfrm>
        </p:spPr>
        <p:txBody>
          <a:bodyPr>
            <a:normAutofit fontScale="90000"/>
          </a:bodyPr>
          <a:lstStyle/>
          <a:p>
            <a:pPr algn="l"/>
            <a:br>
              <a:rPr lang="pt-BR" dirty="0">
                <a:latin typeface="Arial" panose="020B0604020202020204" pitchFamily="34" charset="0"/>
                <a:cs typeface="Arial" panose="020B0604020202020204" pitchFamily="34" charset="0"/>
              </a:rPr>
            </a:br>
            <a:br>
              <a:rPr lang="pt-BR" dirty="0">
                <a:latin typeface="Arial" panose="020B0604020202020204" pitchFamily="34" charset="0"/>
                <a:cs typeface="Arial" panose="020B0604020202020204" pitchFamily="34" charset="0"/>
              </a:rPr>
            </a:br>
            <a:br>
              <a:rPr lang="pt-BR" dirty="0">
                <a:latin typeface="Arial" panose="020B0604020202020204" pitchFamily="34" charset="0"/>
                <a:cs typeface="Arial" panose="020B0604020202020204" pitchFamily="34" charset="0"/>
              </a:rPr>
            </a:br>
            <a:br>
              <a:rPr lang="pt-BR" dirty="0">
                <a:latin typeface="Arial" panose="020B0604020202020204" pitchFamily="34" charset="0"/>
                <a:cs typeface="Arial" panose="020B0604020202020204" pitchFamily="34" charset="0"/>
              </a:rPr>
            </a:br>
            <a:br>
              <a:rPr lang="pt-BR" dirty="0">
                <a:latin typeface="Arial" panose="020B0604020202020204" pitchFamily="34" charset="0"/>
                <a:cs typeface="Arial" panose="020B0604020202020204" pitchFamily="34" charset="0"/>
              </a:rPr>
            </a:br>
            <a:br>
              <a:rPr lang="pt-BR" dirty="0">
                <a:latin typeface="Arial" panose="020B0604020202020204" pitchFamily="34" charset="0"/>
                <a:cs typeface="Arial" panose="020B0604020202020204" pitchFamily="34" charset="0"/>
              </a:rPr>
            </a:br>
            <a:br>
              <a:rPr lang="pt-BR" dirty="0">
                <a:latin typeface="Arial" panose="020B0604020202020204" pitchFamily="34" charset="0"/>
                <a:cs typeface="Arial" panose="020B0604020202020204" pitchFamily="34" charset="0"/>
              </a:rPr>
            </a:br>
            <a:br>
              <a:rPr lang="pt-BR" dirty="0">
                <a:latin typeface="Arial" panose="020B0604020202020204" pitchFamily="34" charset="0"/>
                <a:cs typeface="Arial" panose="020B0604020202020204" pitchFamily="34" charset="0"/>
              </a:rPr>
            </a:br>
            <a:r>
              <a:rPr lang="pt-BR" sz="3100" dirty="0">
                <a:latin typeface="Times New Roman" panose="02020603050405020304" pitchFamily="18" charset="0"/>
                <a:cs typeface="Times New Roman" panose="02020603050405020304" pitchFamily="18" charset="0"/>
              </a:rPr>
              <a:t>Indicar o final de uma frase declarativa.</a:t>
            </a:r>
            <a:br>
              <a:rPr lang="pt-BR" sz="3100" dirty="0">
                <a:latin typeface="Times New Roman" panose="02020603050405020304" pitchFamily="18" charset="0"/>
                <a:cs typeface="Times New Roman" panose="02020603050405020304" pitchFamily="18" charset="0"/>
              </a:rPr>
            </a:br>
            <a:r>
              <a:rPr lang="pt-BR" sz="3100" dirty="0">
                <a:latin typeface="Times New Roman" panose="02020603050405020304" pitchFamily="18" charset="0"/>
                <a:cs typeface="Times New Roman" panose="02020603050405020304" pitchFamily="18" charset="0"/>
              </a:rPr>
              <a:t>Ex.: Lembro-me muito bem dele.</a:t>
            </a:r>
            <a:br>
              <a:rPr lang="pt-BR" sz="3100" dirty="0">
                <a:latin typeface="Times New Roman" panose="02020603050405020304" pitchFamily="18" charset="0"/>
                <a:cs typeface="Times New Roman" panose="02020603050405020304" pitchFamily="18" charset="0"/>
              </a:rPr>
            </a:br>
            <a:br>
              <a:rPr lang="pt-BR" sz="3100" dirty="0">
                <a:latin typeface="Times New Roman" panose="02020603050405020304" pitchFamily="18" charset="0"/>
                <a:cs typeface="Times New Roman" panose="02020603050405020304" pitchFamily="18" charset="0"/>
              </a:rPr>
            </a:br>
            <a:r>
              <a:rPr lang="pt-BR" sz="3100" dirty="0">
                <a:latin typeface="Times New Roman" panose="02020603050405020304" pitchFamily="18" charset="0"/>
                <a:cs typeface="Times New Roman" panose="02020603050405020304" pitchFamily="18" charset="0"/>
              </a:rPr>
              <a:t>Separar períodos entre si.</a:t>
            </a:r>
            <a:br>
              <a:rPr lang="pt-BR" sz="3100" dirty="0">
                <a:latin typeface="Times New Roman" panose="02020603050405020304" pitchFamily="18" charset="0"/>
                <a:cs typeface="Times New Roman" panose="02020603050405020304" pitchFamily="18" charset="0"/>
              </a:rPr>
            </a:br>
            <a:r>
              <a:rPr lang="pt-BR" sz="3100" dirty="0">
                <a:latin typeface="Times New Roman" panose="02020603050405020304" pitchFamily="18" charset="0"/>
                <a:cs typeface="Times New Roman" panose="02020603050405020304" pitchFamily="18" charset="0"/>
              </a:rPr>
              <a:t>Ex.: Fica comigo. Não vá embora.</a:t>
            </a:r>
            <a:br>
              <a:rPr lang="pt-BR" sz="3100" dirty="0">
                <a:latin typeface="Times New Roman" panose="02020603050405020304" pitchFamily="18" charset="0"/>
                <a:cs typeface="Times New Roman" panose="02020603050405020304" pitchFamily="18" charset="0"/>
              </a:rPr>
            </a:br>
            <a:r>
              <a:rPr lang="pt-BR" sz="3100" dirty="0">
                <a:latin typeface="Times New Roman" panose="02020603050405020304" pitchFamily="18" charset="0"/>
                <a:cs typeface="Times New Roman" panose="02020603050405020304" pitchFamily="18" charset="0"/>
              </a:rPr>
              <a:t>Nas abreviaturas</a:t>
            </a:r>
            <a:br>
              <a:rPr lang="pt-BR" sz="3100" dirty="0">
                <a:latin typeface="Times New Roman" panose="02020603050405020304" pitchFamily="18" charset="0"/>
                <a:cs typeface="Times New Roman" panose="02020603050405020304" pitchFamily="18" charset="0"/>
              </a:rPr>
            </a:br>
            <a:r>
              <a:rPr lang="pt-BR" sz="3100" dirty="0" err="1">
                <a:latin typeface="Times New Roman" panose="02020603050405020304" pitchFamily="18" charset="0"/>
                <a:cs typeface="Times New Roman" panose="02020603050405020304" pitchFamily="18" charset="0"/>
              </a:rPr>
              <a:t>Ex</a:t>
            </a:r>
            <a:r>
              <a:rPr lang="pt-BR" sz="3100" dirty="0">
                <a:latin typeface="Times New Roman" panose="02020603050405020304" pitchFamily="18" charset="0"/>
                <a:cs typeface="Times New Roman" panose="02020603050405020304" pitchFamily="18" charset="0"/>
              </a:rPr>
              <a:t>.:este MM. </a:t>
            </a:r>
            <a:br>
              <a:rPr lang="pt-BR" sz="3100" dirty="0">
                <a:latin typeface="Times New Roman" panose="02020603050405020304" pitchFamily="18" charset="0"/>
                <a:cs typeface="Times New Roman" panose="02020603050405020304" pitchFamily="18" charset="0"/>
              </a:rPr>
            </a:br>
            <a:r>
              <a:rPr lang="pt-BR" sz="3100" dirty="0">
                <a:latin typeface="Times New Roman" panose="02020603050405020304" pitchFamily="18" charset="0"/>
                <a:cs typeface="Times New Roman" panose="02020603050405020304" pitchFamily="18" charset="0"/>
              </a:rPr>
              <a:t>       </a:t>
            </a:r>
            <a:r>
              <a:rPr lang="it-IT" sz="3100" dirty="0">
                <a:latin typeface="Times New Roman" panose="02020603050405020304" pitchFamily="18" charset="0"/>
                <a:cs typeface="Times New Roman" panose="02020603050405020304" pitchFamily="18" charset="0"/>
              </a:rPr>
              <a:t>(doc. 02), </a:t>
            </a:r>
            <a:r>
              <a:rPr lang="pt-PT" sz="3100" dirty="0">
                <a:latin typeface="Times New Roman" panose="02020603050405020304" pitchFamily="18" charset="0"/>
                <a:cs typeface="Times New Roman" panose="02020603050405020304" pitchFamily="18" charset="0"/>
              </a:rPr>
              <a:t>(art. 2º, CF/88)</a:t>
            </a:r>
            <a:br>
              <a:rPr lang="pt-BR" sz="3100" dirty="0">
                <a:latin typeface="Times New Roman" panose="02020603050405020304" pitchFamily="18" charset="0"/>
                <a:cs typeface="Times New Roman" panose="02020603050405020304" pitchFamily="18" charset="0"/>
              </a:rPr>
            </a:br>
            <a:br>
              <a:rPr lang="pt-BR" sz="3100" dirty="0">
                <a:latin typeface="Times New Roman" panose="02020603050405020304" pitchFamily="18" charset="0"/>
                <a:cs typeface="Times New Roman" panose="02020603050405020304" pitchFamily="18" charset="0"/>
              </a:rPr>
            </a:br>
            <a:br>
              <a:rPr lang="pt-BR" sz="3100" dirty="0">
                <a:latin typeface="Times New Roman" panose="02020603050405020304" pitchFamily="18" charset="0"/>
                <a:cs typeface="Times New Roman" panose="02020603050405020304" pitchFamily="18" charset="0"/>
              </a:rPr>
            </a:br>
            <a:br>
              <a:rPr lang="pt-BR" sz="3100" dirty="0">
                <a:latin typeface="Times New Roman" panose="02020603050405020304" pitchFamily="18" charset="0"/>
                <a:cs typeface="Times New Roman" panose="02020603050405020304" pitchFamily="18" charset="0"/>
              </a:rPr>
            </a:br>
            <a:br>
              <a:rPr lang="pt-BR" sz="3100" dirty="0">
                <a:latin typeface="Times New Roman" panose="02020603050405020304" pitchFamily="18" charset="0"/>
                <a:cs typeface="Times New Roman" panose="02020603050405020304" pitchFamily="18" charset="0"/>
              </a:rPr>
            </a:br>
            <a:r>
              <a:rPr lang="pt-BR" sz="3100" dirty="0">
                <a:latin typeface="Times New Roman" panose="02020603050405020304" pitchFamily="18" charset="0"/>
                <a:cs typeface="Times New Roman" panose="02020603050405020304" pitchFamily="18" charset="0"/>
              </a:rPr>
              <a:t> </a:t>
            </a:r>
          </a:p>
        </p:txBody>
      </p:sp>
      <p:sp>
        <p:nvSpPr>
          <p:cNvPr id="3" name="Título 1"/>
          <p:cNvSpPr txBox="1">
            <a:spLocks/>
          </p:cNvSpPr>
          <p:nvPr/>
        </p:nvSpPr>
        <p:spPr>
          <a:xfrm>
            <a:off x="1295402" y="9821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t>PONTO</a:t>
            </a:r>
            <a:endParaRPr lang="pt-B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803193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ânico">
  <a:themeElements>
    <a:clrScheme name="Orgânico">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â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â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1139</TotalTime>
  <Words>4843</Words>
  <Application>Microsoft Office PowerPoint</Application>
  <PresentationFormat>Widescreen</PresentationFormat>
  <Paragraphs>210</Paragraphs>
  <Slides>86</Slides>
  <Notes>3</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86</vt:i4>
      </vt:variant>
    </vt:vector>
  </HeadingPairs>
  <TitlesOfParts>
    <vt:vector size="92" baseType="lpstr">
      <vt:lpstr>Arial</vt:lpstr>
      <vt:lpstr>Calibri</vt:lpstr>
      <vt:lpstr>Courier New</vt:lpstr>
      <vt:lpstr>Garamond</vt:lpstr>
      <vt:lpstr>Times New Roman</vt:lpstr>
      <vt:lpstr>Orgânico</vt:lpstr>
      <vt:lpstr>USO DOS SINAIS DE PONTUAÇÃO.</vt:lpstr>
      <vt:lpstr>Apresentação do PowerPoint</vt:lpstr>
      <vt:lpstr>Apresentação do PowerPoint</vt:lpstr>
      <vt:lpstr>Os sinais de pontuação, ligados à estrutura sintática, têm as seguintes finalidades: a) assinalar as pausas e as inflexões da voz (a entoação) na leitura; b) separar palavras, expressões e orações que, segundo o autor, devem merecer destaque; e c) esclarecer o sentido da frase, eliminando ambiguidades.</vt:lpstr>
      <vt:lpstr>PROCESSOS:    PRODUÇÃO;    COMPREENSÃO. </vt:lpstr>
      <vt:lpstr>SINAIS DE PONTUAÇÃO</vt:lpstr>
      <vt:lpstr>Apresentação do PowerPoint</vt:lpstr>
      <vt:lpstr>PONTO DE EXCLAMAÇÃO</vt:lpstr>
      <vt:lpstr>        Indicar o final de uma frase declarativa. Ex.: Lembro-me muito bem dele.  Separar períodos entre si. Ex.: Fica comigo. Não vá embora. Nas abreviaturas Ex.:este MM.         (doc. 02), (art. 2º, CF/88)      </vt:lpstr>
      <vt:lpstr>O ponto parágrafo é aquele que encerra um período e a ele segue outro período em linha diferente. Em outras palavras, é aquele que encerra um parágrafo.  Nesse  contexto,  cabe notar  que   a  insatisfação  do   autor  com  as políticas  adotadas  pelo  Poder  Executivo municipal, em relação à preservação do patrimônio em questão, não justifica a intervenção do Poder Judiciário. </vt:lpstr>
      <vt:lpstr>O ponto continuativo é aquele que encerra um período e dá início a outro dentro do mesmo parágrafo. Ele não abre uma nova parte do texto, apenas dá seguimento à concatenação de períodos.</vt:lpstr>
      <vt:lpstr>O ponto final é aquele que encerra o texto de fato. Ele vem depois do último e derradeiro período de uma produção textual. Depois dele, não há mais nada.</vt:lpstr>
      <vt:lpstr>[...]Não confundir o travessão com traço de união ou hífen e com o traço empregado na partição de sílabas(ab-so-lu-ta-men-te) e de palavras no fim de linha.</vt:lpstr>
      <vt:lpstr>O travessão, que é representado graficamente por um hífen prolongado (–), substitui parênteses, vírgulas, dois-pontos: Exemplos: O controle inflacionário – meta prioritária do Governo – será ainda mais rigoroso. As restrições ao livre mercado – especialmente o de produtos tecnologicamente avançados – podem ser muito prejudiciais para a sociedade. Não se usa hífen (-) no lugar de travessão (–).</vt:lpstr>
      <vt:lpstr>Usa-se: para introduzir siglas (travessão simples com espaço antes e depois): O Juiz da 2ª Vara Criminal da Comarca de               Barra Mansa − RJ expediu a carta de execução de sentença do paciente; A Organização Internacional do Trabalho − OIT lançou no Brasil campanha contra o trabalho escravo; </vt:lpstr>
      <vt:lpstr>[...] a Companhia Energética do Ceará – Coelce requereu a suspensão de medida liminar concedida nos autos da Ação de Interdito Proibitório n090, em trâmite na Comarca de Tauá − CE; A Empresa Brasileira de Telecomunicações S.A. − Embratel impetrou mandado de segurança para anular ato administrativo praticado pelo Governador do Estado do Rio de Janeiro.</vt:lpstr>
      <vt:lpstr>O travessão pode substituir vírgulas, parênteses, colchetes, dois pontos, para assinalar uma expressão intercalada:                                      “... eu falava-lhe de mil cousas diferentes—do último baile do Catete, da discussão das câmaras, de berlindas e cavalos—,de tudo, menos dos seus versos ou prosas”[MA.1,138-9][...]</vt:lpstr>
      <vt:lpstr> Usa-se: para separar elementos explicativos ou apositivos, substituindo a vírgula ou os parênteses (travessão duplo com espaço antes e depois de cada um): as três posições que o pronome oblíquo pode ocupar em relação ao verbo − próclise, mesóclise e ênclise − foram o tema do seminário;  A justiça − virtude suprema − é um valor universal da alma humana e do Estado.</vt:lpstr>
      <vt:lpstr>Usa-se: para isolar palavras ou orações a que se quer dar ênfase: a violência vivenciada pelos brasileiros − agravada pelo que se denominou crime organizado − é tema diário dos telejornais;  Ao lado da violência, há um tipo de miséria − sempre houve − que tem devastado a humanidade: a fome.</vt:lpstr>
      <vt:lpstr>Caso o segundo travessão coincida com uma vírgula ou um ponto e vírgula, esses sinais devem ficar após o travessão:                        A Justiça de São Paulo realizou recentemente o primeiro interrogatório em que o réu, preso no Centro de Detenção Provisória − região leste da cidade −, respondeu ao Juiz da 30ª Vara Criminal − região oeste.</vt:lpstr>
      <vt:lpstr>Usa-se travessão simples se a expressão explicativa termina o período: O 90 Encontro do Colégio Permanente de Presidentes de Tribunais de Justiça do Brasil tratou de questões relevantes para a magistratura − questões de todo voltadas para a efetividade do processo judicial.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PRÁTICA...</vt:lpstr>
      <vt:lpstr>Situação Comunicativa 01</vt:lpstr>
      <vt:lpstr>Situação Comunicativa 02</vt:lpstr>
      <vt:lpstr>Situação Comunicativa 02</vt:lpstr>
      <vt:lpstr>Situação Comunicativa 02</vt:lpstr>
      <vt:lpstr>Situação Comunicativa 02</vt:lpstr>
      <vt:lpstr>Situação Comunicativa 03</vt:lpstr>
      <vt:lpstr>Situação Comunicativa 04</vt:lpstr>
      <vt:lpstr>Situação Comunicativa 05</vt:lpstr>
      <vt:lpstr>Situação Comunicativa 06</vt:lpstr>
      <vt:lpstr>Situação Comunicativa 07</vt:lpstr>
      <vt:lpstr>Situação Comunicativa 07</vt:lpstr>
      <vt:lpstr>Situação Comunicativa 08</vt:lpstr>
      <vt:lpstr>Situação Comunicativa 09 </vt:lpstr>
      <vt:lpstr>Situação Comunicativa 09</vt:lpstr>
      <vt:lpstr>Situação Comunicativa 10</vt:lpstr>
      <vt:lpstr>Situação Comunicativa 01</vt:lpstr>
      <vt:lpstr>Situação Comunicativa 02</vt:lpstr>
      <vt:lpstr>Situação Comunicativa 02</vt:lpstr>
      <vt:lpstr>Situação Comunicativa 02</vt:lpstr>
      <vt:lpstr>Situação Comunicativa 02</vt:lpstr>
      <vt:lpstr>Situação Comunicativa 02</vt:lpstr>
      <vt:lpstr>Situação Comunicativa 03</vt:lpstr>
      <vt:lpstr>Situação Comunicativa 04</vt:lpstr>
      <vt:lpstr>Situação Comunicativa 05</vt:lpstr>
      <vt:lpstr>Situação Comunicativa 06</vt:lpstr>
      <vt:lpstr>Situação Comunicativa 07</vt:lpstr>
      <vt:lpstr>Situação Comunicativa 07</vt:lpstr>
      <vt:lpstr>Situação Comunicativa 08</vt:lpstr>
      <vt:lpstr>Situação Comunicativa 09</vt:lpstr>
      <vt:lpstr>Situação Comunicativa 10</vt:lpstr>
      <vt:lpstr>Apresentação do PowerPoint</vt:lpstr>
      <vt:lpstr>Apresentação do PowerPoint</vt:lpstr>
      <vt:lpstr>PARÊNTESES </vt:lpstr>
      <vt:lpstr>PARÊNTESES </vt:lpstr>
      <vt:lpstr>PARÊNTESES (OBSERVAÇÕES)</vt:lpstr>
      <vt:lpstr>PARÊNTESES (OBSERVAÇÕES)</vt:lpstr>
      <vt:lpstr>PARÊNTESES (OBSERVAÇÕES)</vt:lpstr>
      <vt:lpstr>PARÊNTESES (OBSERVAÇÕES)</vt:lpstr>
      <vt:lpstr>PARÊNTESES (OBSERVAÇÕES)</vt:lpstr>
      <vt:lpstr>PARÊNTESES (OBSERVAÇÕES)</vt:lpstr>
      <vt:lpstr> COLCHETES</vt:lpstr>
      <vt:lpstr> COLCHETES</vt:lpstr>
      <vt:lpstr>RETICÊNCIAS</vt:lpstr>
      <vt:lpstr>RETICÊNCIAS</vt:lpstr>
      <vt:lpstr>Usam-se barras:  Nas abreviações de datas (2/1/2004) e em certas abreviaturas: m/ [= meu(s), minha(s)]; A/C [= ao(s) cuidado(s) de]; km/h [= quilômetro(s) por hora]; m/s [= metro(s) por segundo]; c/c [= combinado com o/a (art., inciso, alínea, etc.)]. Para introduzir a sigla do estado após o número do processo: A Tutela Antecipada n. 34/BA foi indeferida.</vt:lpstr>
      <vt:lpstr>ALÍNEAS</vt:lpstr>
      <vt:lpstr>ALÍNEAS</vt:lpstr>
      <vt:lpstr>CHAVES</vt:lpstr>
      <vt:lpstr>CHAVES</vt:lpstr>
      <vt:lpstr>Apresentação do PowerPoint</vt:lpstr>
      <vt:lpstr>Apresentação do PowerPoint</vt:lpstr>
      <vt:lpstr>Apresentação do PowerPoint</vt:lpstr>
      <vt:lpstr>VAMOS TRABALHAR SÉRIO...</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SINAIS DE PONTUAÇÃO.</dc:title>
  <dc:creator>Cristiane</dc:creator>
  <cp:lastModifiedBy>Cleide Paiva da Silva</cp:lastModifiedBy>
  <cp:revision>303</cp:revision>
  <dcterms:created xsi:type="dcterms:W3CDTF">2022-05-25T19:33:40Z</dcterms:created>
  <dcterms:modified xsi:type="dcterms:W3CDTF">2022-10-04T16:10:58Z</dcterms:modified>
</cp:coreProperties>
</file>